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9" r:id="rId2"/>
    <p:sldId id="264" r:id="rId3"/>
    <p:sldId id="270" r:id="rId4"/>
    <p:sldId id="268" r:id="rId5"/>
    <p:sldId id="277" r:id="rId6"/>
    <p:sldId id="265" r:id="rId7"/>
    <p:sldId id="271" r:id="rId8"/>
    <p:sldId id="272" r:id="rId9"/>
    <p:sldId id="273" r:id="rId10"/>
    <p:sldId id="274" r:id="rId11"/>
    <p:sldId id="275" r:id="rId12"/>
    <p:sldId id="260" r:id="rId13"/>
    <p:sldId id="276" r:id="rId14"/>
    <p:sldId id="27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BF1"/>
    <a:srgbClr val="DCB6F6"/>
    <a:srgbClr val="F0DD80"/>
    <a:srgbClr val="F6EBB6"/>
    <a:srgbClr val="F3E9B9"/>
    <a:srgbClr val="A6A200"/>
    <a:srgbClr val="EBE600"/>
    <a:srgbClr val="EA9486"/>
    <a:srgbClr val="EA9E86"/>
    <a:srgbClr val="F3C8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4484" autoAdjust="0"/>
  </p:normalViewPr>
  <p:slideViewPr>
    <p:cSldViewPr>
      <p:cViewPr varScale="1">
        <p:scale>
          <a:sx n="82" d="100"/>
          <a:sy n="82" d="100"/>
        </p:scale>
        <p:origin x="51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6C327A-D598-4975-871E-B0222E22F157}" type="datetimeFigureOut">
              <a:rPr lang="en-US" smtClean="0"/>
              <a:t>8/24/2026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6B4F6B-4119-4489-A3DC-DA1637448C5E}" type="slidenum">
              <a:rPr lang="en-US" smtClean="0"/>
              <a:t>‹#›</a:t>
            </a:fld>
            <a:endParaRPr lang="en-US" dirty="0"/>
          </a:p>
        </p:txBody>
      </p:sp>
    </p:spTree>
    <p:extLst>
      <p:ext uri="{BB962C8B-B14F-4D97-AF65-F5344CB8AC3E}">
        <p14:creationId xmlns:p14="http://schemas.microsoft.com/office/powerpoint/2010/main" val="140146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748147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3694300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2790924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52177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3686894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lvl1pPr algn="l">
              <a:defRPr sz="4000">
                <a:solidFill>
                  <a:schemeClr val="bg1"/>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428288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931924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3283749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772992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946149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0D01C1-04BE-4996-AB3B-C87F51C2A1D7}" type="datetimeFigureOut">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209990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0D01C1-04BE-4996-AB3B-C87F51C2A1D7}" type="datetimeFigureOut">
              <a:rPr lang="en-US" smtClean="0"/>
              <a:t>8/24/2026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490F8C-3D0D-4DB1-B2BD-1525EA5CE111}" type="slidenum">
              <a:rPr lang="en-US" smtClean="0"/>
              <a:t>‹#›</a:t>
            </a:fld>
            <a:endParaRPr lang="en-US" dirty="0"/>
          </a:p>
        </p:txBody>
      </p:sp>
    </p:spTree>
    <p:extLst>
      <p:ext uri="{BB962C8B-B14F-4D97-AF65-F5344CB8AC3E}">
        <p14:creationId xmlns:p14="http://schemas.microsoft.com/office/powerpoint/2010/main" val="339207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bing.com/ck/a?!&amp;&amp;p=80ed53004a74d436dc1032e22747f68efdb4ec936cb834cb475745d0b1015c90JmltdHM9MTc4NzUyOTYwMA&amp;ptn=3&amp;ver=2&amp;hsh=4&amp;fclid=27900fa1-5923-665b-3e16-1dca58d867e6&amp;u=a1aHR0cHM6Ly93d3cucGx0Lm9yZy9lZHVjYXRvci10aXBzL2JlbmVmaXRzLW9mLXVzaW5nLW5hdHVyZS10by10ZWFjaC1tYXRoLw&amp;ntb=1" TargetMode="External"/><Relationship Id="rId7" Type="http://schemas.openxmlformats.org/officeDocument/2006/relationships/hyperlink" Target="https://www.bing.com/ck/a?!&amp;&amp;p=95ef715574a600a967eb4d5126cac1a98f2a328234fd4f4ff8ae7ec1adb80b5dJmltdHM9MTc4NzUyOTYwMA&amp;ptn=3&amp;ver=2&amp;hsh=4&amp;fclid=27900fa1-5923-665b-3e16-1dca58d867e6&amp;u=a1aHR0cHM6Ly9sZWFybmluZ21vbGUuY29tL3N1c3RhaW5hYmlsaXR5LW1hdGhlbWF0aWNzLWFwcGxpY2F0aW9ucy8&amp;ntb=1" TargetMode="External"/><Relationship Id="rId2" Type="http://schemas.openxmlformats.org/officeDocument/2006/relationships/hyperlink" Target="https://www.bing.com/ck/a?!&amp;&amp;p=a2dd3a8ab57fd36aad233402d785c8f1bb66f43f3b78d4a7748e39a8b07a2fb2JmltdHM9MTc4NzUyOTYwMA&amp;ptn=3&amp;ver=2&amp;hsh=4&amp;fclid=27900fa1-5923-665b-3e16-1dca58d867e6&amp;u=a1aHR0cHM6Ly9uY2NhLmllL21lZGlhLzU0MjQvNS1lZmZlY3RpdmVfbnVtZXJhY3lfbGVhcm5pbmdfZW52aXJvbm1lbnQucGRm&amp;ntb=1" TargetMode="External"/><Relationship Id="rId1" Type="http://schemas.openxmlformats.org/officeDocument/2006/relationships/slideLayout" Target="../slideLayouts/slideLayout7.xml"/><Relationship Id="rId6" Type="http://schemas.openxmlformats.org/officeDocument/2006/relationships/hyperlink" Target="https://www.bing.com/ck/a?!&amp;&amp;p=5b9ca35f972dfe042a381879606ff48110475f79357499a6ca62689a0c57e669JmltdHM9MTc4NzUyOTYwMA&amp;ptn=3&amp;ver=2&amp;hsh=4&amp;fclid=27900fa1-5923-665b-3e16-1dca58d867e6&amp;u=a1aHR0cHM6Ly90aGVtdWRkeXB1ZGRsZXRlYWNoZXIuY28udWsvbmF0dXJlLWxlYXJuaW5nLWFjdGl2aXRpZXMv&amp;ntb=1" TargetMode="External"/><Relationship Id="rId5" Type="http://schemas.openxmlformats.org/officeDocument/2006/relationships/hyperlink" Target="https://www.bing.com/ck/a?!&amp;&amp;p=777bced5a877bf4f0c189b3d33c0fc1d22c651e0896a5af2aee371c2d365a650JmltdHM9MTc4NzUyOTYwMA&amp;ptn=3&amp;ver=2&amp;hsh=4&amp;fclid=27900fa1-5923-665b-3e16-1dca58d867e6&amp;u=a1aHR0cHM6Ly90ZWFjaGVycy5pbnN0aXR1dGUvbGVhcm5pbmctbGVhcm5lci1kZXZlbG9wbWVudC9lbnZpcm9ubWVudC1pbmZsdWVuY2VzLWxlYXJuaW5nLW91dGNvbWVzLw&amp;ntb=1" TargetMode="External"/><Relationship Id="rId4" Type="http://schemas.openxmlformats.org/officeDocument/2006/relationships/hyperlink" Target="https://www.bing.com/ck/a?!&amp;&amp;p=c314cf9be742848e723e1d825162fcf8a2eabc52fe7c2665981d37e923c0dbfaJmltdHM9MTc4NzUyOTYwMA&amp;ptn=3&amp;ver=2&amp;hsh=4&amp;fclid=27900fa1-5923-665b-3e16-1dca58d867e6&amp;u=a1aHR0cHM6Ly93d3cubmF0aW9uYWxudW1lcmFjeS5vcmcudWsvbmV3cy83LXRpcHMtYnVpbGRpbmctbWF0aHMtcG9zaXRpdmUtc2Nob29sLWVudmlyb25tZW50&amp;ntb=1"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a:extLst>
              <a:ext uri="{FF2B5EF4-FFF2-40B4-BE49-F238E27FC236}">
                <a16:creationId xmlns:a16="http://schemas.microsoft.com/office/drawing/2014/main" id="{3208CF49-CCF6-4AD5-8201-830C64F7901D}"/>
              </a:ext>
            </a:extLst>
          </p:cNvPr>
          <p:cNvSpPr txBox="1"/>
          <p:nvPr/>
        </p:nvSpPr>
        <p:spPr>
          <a:xfrm>
            <a:off x="762000" y="533400"/>
            <a:ext cx="7391400" cy="3416320"/>
          </a:xfrm>
          <a:prstGeom prst="rect">
            <a:avLst/>
          </a:prstGeom>
          <a:noFill/>
        </p:spPr>
        <p:txBody>
          <a:bodyPr wrap="square" rtlCol="0">
            <a:spAutoFit/>
          </a:bodyPr>
          <a:lstStyle/>
          <a:p>
            <a:r>
              <a:rPr lang="en-GB" sz="7200" dirty="0">
                <a:solidFill>
                  <a:prstClr val="white"/>
                </a:solidFill>
                <a:latin typeface="ChalkyChuck" panose="02000603000000000000" pitchFamily="2" charset="0"/>
                <a:ea typeface="ChalkyChuck" panose="02000603000000000000" pitchFamily="2" charset="0"/>
              </a:rPr>
              <a:t>Reception</a:t>
            </a:r>
            <a:r>
              <a:rPr kumimoji="0" lang="en-GB" sz="7200" b="0" i="0" u="none" strike="noStrike" kern="1200" cap="none" spc="0" normalizeH="0" baseline="0" noProof="0" dirty="0">
                <a:ln>
                  <a:noFill/>
                </a:ln>
                <a:solidFill>
                  <a:prstClr val="white"/>
                </a:solidFill>
                <a:effectLst/>
                <a:uLnTx/>
                <a:uFillTx/>
                <a:latin typeface="ChalkyChuck" panose="02000603000000000000" pitchFamily="2" charset="0"/>
                <a:ea typeface="ChalkyChuck" panose="02000603000000000000" pitchFamily="2" charset="0"/>
                <a:cs typeface="+mn-cs"/>
              </a:rPr>
              <a:t> Maths Workshop for Parents</a:t>
            </a:r>
            <a:endParaRPr lang="en-GB" dirty="0"/>
          </a:p>
        </p:txBody>
      </p:sp>
      <p:pic>
        <p:nvPicPr>
          <p:cNvPr id="2054" name="Picture 6" descr="EYFS Focus: 10 Creative Early Years Maths Activities | Famly">
            <a:extLst>
              <a:ext uri="{FF2B5EF4-FFF2-40B4-BE49-F238E27FC236}">
                <a16:creationId xmlns:a16="http://schemas.microsoft.com/office/drawing/2014/main" id="{FC174A03-4C9A-4F05-A1B1-0035B3BBF7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971800"/>
            <a:ext cx="3352800" cy="3461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415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533400" y="1524000"/>
            <a:ext cx="8001000" cy="3139321"/>
          </a:xfrm>
          <a:prstGeom prst="rect">
            <a:avLst/>
          </a:prstGeom>
          <a:noFill/>
        </p:spPr>
        <p:txBody>
          <a:bodyPr wrap="square" rtlCol="0">
            <a:spAutoFit/>
          </a:bodyPr>
          <a:lstStyle/>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p:txBody>
          <a:bodyPr>
            <a:normAutofit fontScale="90000"/>
          </a:bodyPr>
          <a:lstStyle/>
          <a:p>
            <a:r>
              <a:rPr lang="en-GB" dirty="0">
                <a:latin typeface="ChalkyChuck" panose="02000603000000000000" pitchFamily="2" charset="0"/>
                <a:ea typeface="ChalkyChuck" panose="02000603000000000000" pitchFamily="2" charset="0"/>
              </a:rPr>
              <a:t>Learning through play at school and home</a:t>
            </a:r>
          </a:p>
        </p:txBody>
      </p:sp>
      <p:sp>
        <p:nvSpPr>
          <p:cNvPr id="4" name="Content Placeholder 3">
            <a:extLst>
              <a:ext uri="{FF2B5EF4-FFF2-40B4-BE49-F238E27FC236}">
                <a16:creationId xmlns:a16="http://schemas.microsoft.com/office/drawing/2014/main" id="{9FD7029D-5DAC-44F6-8FAD-960C12426109}"/>
              </a:ext>
            </a:extLst>
          </p:cNvPr>
          <p:cNvSpPr>
            <a:spLocks noGrp="1"/>
          </p:cNvSpPr>
          <p:nvPr>
            <p:ph sz="half" idx="1"/>
          </p:nvPr>
        </p:nvSpPr>
        <p:spPr>
          <a:xfrm>
            <a:off x="457200" y="1600200"/>
            <a:ext cx="4495800" cy="4983162"/>
          </a:xfrm>
        </p:spPr>
        <p:txBody>
          <a:bodyPr>
            <a:normAutofit/>
          </a:bodyPr>
          <a:lstStyle/>
          <a:p>
            <a:r>
              <a:rPr lang="en-GB" dirty="0">
                <a:latin typeface="ChalkyChuck" panose="02000603000000000000" pitchFamily="2" charset="0"/>
                <a:ea typeface="ChalkyChuck" panose="02000603000000000000" pitchFamily="2" charset="0"/>
              </a:rPr>
              <a:t>Play is essential in teaching and consolidating in maths.</a:t>
            </a:r>
          </a:p>
          <a:p>
            <a:r>
              <a:rPr lang="en-GB" dirty="0">
                <a:latin typeface="ChalkyChuck" panose="02000603000000000000" pitchFamily="2" charset="0"/>
                <a:ea typeface="ChalkyChuck" panose="02000603000000000000" pitchFamily="2" charset="0"/>
              </a:rPr>
              <a:t>Many of the maths objectives within the Reception curriculum can be developed during free play.</a:t>
            </a:r>
          </a:p>
          <a:p>
            <a:r>
              <a:rPr lang="en-GB" dirty="0">
                <a:latin typeface="ChalkyChuck" panose="02000603000000000000" pitchFamily="2" charset="0"/>
                <a:ea typeface="ChalkyChuck" panose="02000603000000000000" pitchFamily="2" charset="0"/>
              </a:rPr>
              <a:t>Play enables children to be independent and remain curious.</a:t>
            </a:r>
          </a:p>
          <a:p>
            <a:endParaRPr lang="en-GB" dirty="0">
              <a:latin typeface="ChalkyChuck" panose="02000603000000000000" pitchFamily="2" charset="0"/>
              <a:ea typeface="ChalkyChuck" panose="02000603000000000000" pitchFamily="2" charset="0"/>
            </a:endParaRPr>
          </a:p>
        </p:txBody>
      </p:sp>
      <p:pic>
        <p:nvPicPr>
          <p:cNvPr id="3074" name="Picture 2" descr="Messy Maths | Wallace Primary School and Nursery Class">
            <a:extLst>
              <a:ext uri="{FF2B5EF4-FFF2-40B4-BE49-F238E27FC236}">
                <a16:creationId xmlns:a16="http://schemas.microsoft.com/office/drawing/2014/main" id="{50C6C83F-5AA9-4F29-9C7F-C17BA558AC2B}"/>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1600200"/>
            <a:ext cx="3200400" cy="4008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333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533400" y="1524000"/>
            <a:ext cx="8001000" cy="3139321"/>
          </a:xfrm>
          <a:prstGeom prst="rect">
            <a:avLst/>
          </a:prstGeom>
          <a:noFill/>
        </p:spPr>
        <p:txBody>
          <a:bodyPr wrap="square" rtlCol="0">
            <a:spAutoFit/>
          </a:bodyPr>
          <a:lstStyle/>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Sassoon Infant Rg" panose="02000503030000020003" pitchFamily="2" charset="0"/>
              <a:ea typeface="Sassoon Infant Rg" panose="02000503030000020003" pitchFamily="2" charset="0"/>
            </a:endParaRPr>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p:txBody>
          <a:bodyPr>
            <a:normAutofit fontScale="90000"/>
          </a:bodyPr>
          <a:lstStyle/>
          <a:p>
            <a:r>
              <a:rPr lang="en-GB" dirty="0">
                <a:latin typeface="ChalkyChuck" panose="02000603000000000000" pitchFamily="2" charset="0"/>
                <a:ea typeface="ChalkyChuck" panose="02000603000000000000" pitchFamily="2" charset="0"/>
              </a:rPr>
              <a:t>Learning through play at school and home</a:t>
            </a:r>
          </a:p>
        </p:txBody>
      </p:sp>
      <p:sp>
        <p:nvSpPr>
          <p:cNvPr id="4" name="Content Placeholder 3">
            <a:extLst>
              <a:ext uri="{FF2B5EF4-FFF2-40B4-BE49-F238E27FC236}">
                <a16:creationId xmlns:a16="http://schemas.microsoft.com/office/drawing/2014/main" id="{9FD7029D-5DAC-44F6-8FAD-960C12426109}"/>
              </a:ext>
            </a:extLst>
          </p:cNvPr>
          <p:cNvSpPr>
            <a:spLocks noGrp="1"/>
          </p:cNvSpPr>
          <p:nvPr>
            <p:ph sz="half" idx="1"/>
          </p:nvPr>
        </p:nvSpPr>
        <p:spPr>
          <a:xfrm>
            <a:off x="457200" y="1600200"/>
            <a:ext cx="4495800" cy="4983162"/>
          </a:xfrm>
        </p:spPr>
        <p:txBody>
          <a:bodyPr>
            <a:normAutofit/>
          </a:bodyPr>
          <a:lstStyle/>
          <a:p>
            <a:endParaRPr lang="en-GB" dirty="0">
              <a:latin typeface="ChalkyChuck" panose="02000603000000000000" pitchFamily="2" charset="0"/>
              <a:ea typeface="ChalkyChuck" panose="02000603000000000000" pitchFamily="2" charset="0"/>
            </a:endParaRPr>
          </a:p>
          <a:p>
            <a:r>
              <a:rPr lang="en-GB" dirty="0">
                <a:latin typeface="ChalkyChuck" panose="02000603000000000000" pitchFamily="2" charset="0"/>
                <a:ea typeface="ChalkyChuck" panose="02000603000000000000" pitchFamily="2" charset="0"/>
              </a:rPr>
              <a:t>By setting up and supporting activities in the environment, children are not only learning about one specific maths objective, they are also learning so much more in other areas of learning; the possibilities are endless!</a:t>
            </a:r>
          </a:p>
          <a:p>
            <a:endParaRPr lang="en-GB" dirty="0">
              <a:latin typeface="ChalkyChuck" panose="02000603000000000000" pitchFamily="2" charset="0"/>
              <a:ea typeface="ChalkyChuck" panose="02000603000000000000" pitchFamily="2" charset="0"/>
            </a:endParaRPr>
          </a:p>
        </p:txBody>
      </p:sp>
      <p:pic>
        <p:nvPicPr>
          <p:cNvPr id="1026" name="Picture 2" descr="How to Make Pan Pizza at Home ($1.49/pizza) - Good Cheap Eats">
            <a:extLst>
              <a:ext uri="{FF2B5EF4-FFF2-40B4-BE49-F238E27FC236}">
                <a16:creationId xmlns:a16="http://schemas.microsoft.com/office/drawing/2014/main" id="{914ECFF5-D033-432F-9986-4CDD9354140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247806" y="173922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IG DEAL Messy Maths Measuring Bottles Offer - Easy Clean Early Years  Resources - Back to School Safely | Consortium - The Education Supplies  People">
            <a:extLst>
              <a:ext uri="{FF2B5EF4-FFF2-40B4-BE49-F238E27FC236}">
                <a16:creationId xmlns:a16="http://schemas.microsoft.com/office/drawing/2014/main" id="{85F68093-D484-4AA7-817E-B581130EDE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6243" y="426243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064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34F098-3CBE-4221-8F6A-8F065366FA16}"/>
              </a:ext>
            </a:extLst>
          </p:cNvPr>
          <p:cNvSpPr txBox="1"/>
          <p:nvPr/>
        </p:nvSpPr>
        <p:spPr>
          <a:xfrm>
            <a:off x="914400" y="2831145"/>
            <a:ext cx="7696200" cy="3785652"/>
          </a:xfrm>
          <a:prstGeom prst="rect">
            <a:avLst/>
          </a:prstGeom>
          <a:noFill/>
        </p:spPr>
        <p:txBody>
          <a:bodyPr wrap="square">
            <a:spAutoFit/>
          </a:bodyPr>
          <a:lstStyle/>
          <a:p>
            <a:endParaRPr lang="en-GB" sz="4800" b="1" dirty="0">
              <a:solidFill>
                <a:schemeClr val="bg1"/>
              </a:solidFill>
              <a:latin typeface="ChalkyChuck" panose="02000603000000000000" pitchFamily="2" charset="0"/>
              <a:ea typeface="ChalkyChuck" panose="02000603000000000000" pitchFamily="2" charset="0"/>
            </a:endParaRPr>
          </a:p>
          <a:p>
            <a:r>
              <a:rPr lang="en-GB" sz="4800" b="1" dirty="0">
                <a:solidFill>
                  <a:schemeClr val="bg1"/>
                </a:solidFill>
                <a:latin typeface="ChalkyChuck" panose="02000603000000000000" pitchFamily="2" charset="0"/>
                <a:ea typeface="ChalkyChuck" panose="02000603000000000000" pitchFamily="2" charset="0"/>
              </a:rPr>
              <a:t>What can the environment teach in maths and how </a:t>
            </a:r>
            <a:br>
              <a:rPr lang="en-GB" sz="4800" b="1" dirty="0">
                <a:solidFill>
                  <a:schemeClr val="bg1"/>
                </a:solidFill>
                <a:latin typeface="ChalkyChuck" panose="02000603000000000000" pitchFamily="2" charset="0"/>
                <a:ea typeface="ChalkyChuck" panose="02000603000000000000" pitchFamily="2" charset="0"/>
              </a:rPr>
            </a:br>
            <a:r>
              <a:rPr lang="en-GB" sz="4800" b="1" dirty="0">
                <a:solidFill>
                  <a:schemeClr val="bg1"/>
                </a:solidFill>
                <a:latin typeface="ChalkyChuck" panose="02000603000000000000" pitchFamily="2" charset="0"/>
                <a:ea typeface="ChalkyChuck" panose="02000603000000000000" pitchFamily="2" charset="0"/>
              </a:rPr>
              <a:t>teachers facilitate learning?</a:t>
            </a:r>
            <a:br>
              <a:rPr lang="en-GB" sz="4800" b="1" dirty="0">
                <a:solidFill>
                  <a:schemeClr val="bg1"/>
                </a:solidFill>
                <a:latin typeface="ChalkyChuck" panose="02000603000000000000" pitchFamily="2" charset="0"/>
                <a:ea typeface="ChalkyChuck" panose="02000603000000000000" pitchFamily="2" charset="0"/>
              </a:rPr>
            </a:br>
            <a:endParaRPr lang="en-GB" sz="4800" dirty="0">
              <a:solidFill>
                <a:schemeClr val="bg1"/>
              </a:solidFill>
              <a:latin typeface="ChalkyChuck" panose="02000603000000000000" pitchFamily="2" charset="0"/>
              <a:ea typeface="ChalkyChuck" panose="02000603000000000000" pitchFamily="2" charset="0"/>
            </a:endParaRPr>
          </a:p>
        </p:txBody>
      </p:sp>
      <p:pic>
        <p:nvPicPr>
          <p:cNvPr id="4098" name="Picture 2" descr="Supporting Mathematics Outdoors In The Early Years - Early Years Careers">
            <a:extLst>
              <a:ext uri="{FF2B5EF4-FFF2-40B4-BE49-F238E27FC236}">
                <a16:creationId xmlns:a16="http://schemas.microsoft.com/office/drawing/2014/main" id="{B23896D8-6612-449C-9282-04ADD80869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685800"/>
            <a:ext cx="3657600" cy="2145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etting Constructive with Maths | Learning and Development | Teach Early  Years">
            <a:extLst>
              <a:ext uri="{FF2B5EF4-FFF2-40B4-BE49-F238E27FC236}">
                <a16:creationId xmlns:a16="http://schemas.microsoft.com/office/drawing/2014/main" id="{BE4F68D2-D12B-4F9A-90AD-E6EA56D435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685800"/>
            <a:ext cx="3429000" cy="2145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439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52BD89-442B-E4B7-5970-7B28011767CE}"/>
              </a:ext>
            </a:extLst>
          </p:cNvPr>
          <p:cNvSpPr txBox="1"/>
          <p:nvPr/>
        </p:nvSpPr>
        <p:spPr>
          <a:xfrm>
            <a:off x="0" y="228600"/>
            <a:ext cx="9144000" cy="6001643"/>
          </a:xfrm>
          <a:prstGeom prst="rect">
            <a:avLst/>
          </a:prstGeom>
          <a:noFill/>
        </p:spPr>
        <p:txBody>
          <a:bodyPr wrap="square">
            <a:spAutoFit/>
          </a:bodyPr>
          <a:lstStyle/>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2">
                  <a:extLst>
                    <a:ext uri="{A12FA001-AC4F-418D-AE19-62706E023703}">
                      <ahyp:hlinkClr xmlns:ahyp="http://schemas.microsoft.com/office/drawing/2018/hyperlinkcolor" val="tx"/>
                    </a:ext>
                  </a:extLst>
                </a:hlinkClick>
              </a:rPr>
              <a:t>Visibility and Tools: </a:t>
            </a:r>
            <a:br>
              <a:rPr lang="en-GB" sz="1200" b="1" i="0" strike="noStrike" dirty="0">
                <a:solidFill>
                  <a:schemeClr val="bg1"/>
                </a:solidFill>
                <a:effectLst/>
                <a:latin typeface="+mn-lt"/>
                <a:hlinkClick r:id="rId2">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2">
                  <a:extLst>
                    <a:ext uri="{A12FA001-AC4F-418D-AE19-62706E023703}">
                      <ahyp:hlinkClr xmlns:ahyp="http://schemas.microsoft.com/office/drawing/2018/hyperlinkcolor" val="tx"/>
                    </a:ext>
                  </a:extLst>
                </a:hlinkClick>
              </a:rPr>
              <a:t>The physical environment should be designed to be visible and accessible, with tools like calculators, rulers, and measuring tapes readily available. Displays that are current and relevant to children's learning needs can also enhance the mathematical potential of the environment. </a:t>
            </a:r>
            <a:endParaRPr lang="en-GB" sz="1200" b="1" i="0" dirty="0">
              <a:solidFill>
                <a:schemeClr val="bg1"/>
              </a:solidFill>
              <a:effectLst/>
              <a:latin typeface="+mn-lt"/>
            </a:endParaRPr>
          </a:p>
          <a:p>
            <a:pPr marR="0" lvl="0" algn="l">
              <a:lnSpc>
                <a:spcPct val="100000"/>
              </a:lnSpc>
            </a:pPr>
            <a:endParaRPr lang="en-GB" sz="1200" b="1" i="0" dirty="0">
              <a:solidFill>
                <a:schemeClr val="bg1"/>
              </a:solidFill>
              <a:effectLst/>
              <a:latin typeface="+mn-lt"/>
              <a:hlinkClick r:id="rId2">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3">
                  <a:extLst>
                    <a:ext uri="{A12FA001-AC4F-418D-AE19-62706E023703}">
                      <ahyp:hlinkClr xmlns:ahyp="http://schemas.microsoft.com/office/drawing/2018/hyperlinkcolor" val="tx"/>
                    </a:ext>
                  </a:extLst>
                </a:hlinkClick>
              </a:rPr>
              <a:t>Nature and Outdoor Activities:</a:t>
            </a:r>
            <a:br>
              <a:rPr lang="en-GB" sz="1200" b="1" i="0" strike="noStrike" dirty="0">
                <a:solidFill>
                  <a:schemeClr val="bg1"/>
                </a:solidFill>
                <a:effectLst/>
                <a:latin typeface="+mn-lt"/>
                <a:hlinkClick r:id="rId3">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3">
                  <a:extLst>
                    <a:ext uri="{A12FA001-AC4F-418D-AE19-62706E023703}">
                      <ahyp:hlinkClr xmlns:ahyp="http://schemas.microsoft.com/office/drawing/2018/hyperlinkcolor" val="tx"/>
                    </a:ext>
                  </a:extLst>
                </a:hlinkClick>
              </a:rPr>
              <a:t> Engaging in nature and outdoor activities can inspire math concepts and provide opportunities for problem-solving and exploration. Teachers can create outdoor learning environments that encourage students to apply math in real-life situations. </a:t>
            </a:r>
            <a:endParaRPr lang="en-GB" sz="1200" b="1" i="0" dirty="0">
              <a:solidFill>
                <a:schemeClr val="bg1"/>
              </a:solidFill>
              <a:effectLst/>
              <a:latin typeface="+mn-lt"/>
            </a:endParaRPr>
          </a:p>
          <a:p>
            <a:pPr marR="0" lvl="0" algn="l">
              <a:lnSpc>
                <a:spcPct val="100000"/>
              </a:lnSpc>
            </a:pPr>
            <a:endParaRPr lang="en-GB" sz="1200" b="1" i="0" dirty="0">
              <a:solidFill>
                <a:schemeClr val="bg1"/>
              </a:solidFill>
              <a:effectLst/>
              <a:latin typeface="+mn-lt"/>
              <a:hlinkClick r:id="rId3">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4">
                  <a:extLst>
                    <a:ext uri="{A12FA001-AC4F-418D-AE19-62706E023703}">
                      <ahyp:hlinkClr xmlns:ahyp="http://schemas.microsoft.com/office/drawing/2018/hyperlinkcolor" val="tx"/>
                    </a:ext>
                  </a:extLst>
                </a:hlinkClick>
              </a:rPr>
              <a:t>Number-Rich Environment: </a:t>
            </a:r>
            <a:br>
              <a:rPr lang="en-GB" sz="1200" b="1" i="0" strike="noStrike" dirty="0">
                <a:solidFill>
                  <a:schemeClr val="bg1"/>
                </a:solidFill>
                <a:effectLst/>
                <a:latin typeface="+mn-lt"/>
                <a:hlinkClick r:id="rId4">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4">
                  <a:extLst>
                    <a:ext uri="{A12FA001-AC4F-418D-AE19-62706E023703}">
                      <ahyp:hlinkClr xmlns:ahyp="http://schemas.microsoft.com/office/drawing/2018/hyperlinkcolor" val="tx"/>
                    </a:ext>
                  </a:extLst>
                </a:hlinkClick>
              </a:rPr>
              <a:t>A </a:t>
            </a:r>
            <a:r>
              <a:rPr lang="en-GB" sz="1200" b="1" i="0" strike="noStrike" dirty="0" err="1">
                <a:solidFill>
                  <a:schemeClr val="bg1"/>
                </a:solidFill>
                <a:effectLst/>
                <a:latin typeface="+mn-lt"/>
                <a:hlinkClick r:id="rId4">
                  <a:extLst>
                    <a:ext uri="{A12FA001-AC4F-418D-AE19-62706E023703}">
                      <ahyp:hlinkClr xmlns:ahyp="http://schemas.microsoft.com/office/drawing/2018/hyperlinkcolor" val="tx"/>
                    </a:ext>
                  </a:extLst>
                </a:hlinkClick>
              </a:rPr>
              <a:t>numberrich</a:t>
            </a:r>
            <a:r>
              <a:rPr lang="en-GB" sz="1200" b="1" i="0" strike="noStrike" dirty="0">
                <a:solidFill>
                  <a:schemeClr val="bg1"/>
                </a:solidFill>
                <a:effectLst/>
                <a:latin typeface="+mn-lt"/>
                <a:hlinkClick r:id="rId4">
                  <a:extLst>
                    <a:ext uri="{A12FA001-AC4F-418D-AE19-62706E023703}">
                      <ahyp:hlinkClr xmlns:ahyp="http://schemas.microsoft.com/office/drawing/2018/hyperlinkcolor" val="tx"/>
                    </a:ext>
                  </a:extLst>
                </a:hlinkClick>
              </a:rPr>
              <a:t> environment encourages children to think about math in their daily lives and routines. Teachers can create opportunities for whole-school involvement in math activities, such as writing questions and discussing answers on display boards. </a:t>
            </a:r>
            <a:endParaRPr lang="en-GB" sz="1200" b="1" i="0" dirty="0">
              <a:solidFill>
                <a:schemeClr val="bg1"/>
              </a:solidFill>
              <a:effectLst/>
              <a:latin typeface="+mn-lt"/>
            </a:endParaRPr>
          </a:p>
          <a:p>
            <a:pPr marR="0" lvl="0" algn="l">
              <a:lnSpc>
                <a:spcPct val="100000"/>
              </a:lnSpc>
            </a:pPr>
            <a:endParaRPr lang="en-GB" sz="1200" b="1" i="0" dirty="0">
              <a:solidFill>
                <a:schemeClr val="bg1"/>
              </a:solidFill>
              <a:effectLst/>
              <a:latin typeface="+mn-lt"/>
              <a:hlinkClick r:id="rId4">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5">
                  <a:extLst>
                    <a:ext uri="{A12FA001-AC4F-418D-AE19-62706E023703}">
                      <ahyp:hlinkClr xmlns:ahyp="http://schemas.microsoft.com/office/drawing/2018/hyperlinkcolor" val="tx"/>
                    </a:ext>
                  </a:extLst>
                </a:hlinkClick>
              </a:rPr>
              <a:t>Physical and Sociocultural Factors: </a:t>
            </a:r>
            <a:br>
              <a:rPr lang="en-GB" sz="1200" b="1" i="0" strike="noStrike" dirty="0">
                <a:solidFill>
                  <a:schemeClr val="bg1"/>
                </a:solidFill>
                <a:effectLst/>
                <a:latin typeface="+mn-lt"/>
                <a:hlinkClick r:id="rId5">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5">
                  <a:extLst>
                    <a:ext uri="{A12FA001-AC4F-418D-AE19-62706E023703}">
                      <ahyp:hlinkClr xmlns:ahyp="http://schemas.microsoft.com/office/drawing/2018/hyperlinkcolor" val="tx"/>
                    </a:ext>
                  </a:extLst>
                </a:hlinkClick>
              </a:rPr>
              <a:t>The physical environment of a school, including the classroom setup and the school grounds, can influence learning outcomes. A well-maintained and safe physical environment fosters positive attitudes toward learning and boosts academic achievement. </a:t>
            </a:r>
            <a:endParaRPr lang="en-GB" sz="1200" b="1" i="0" dirty="0">
              <a:solidFill>
                <a:schemeClr val="bg1"/>
              </a:solidFill>
              <a:effectLst/>
              <a:latin typeface="+mn-lt"/>
            </a:endParaRPr>
          </a:p>
          <a:p>
            <a:pPr marR="0" lvl="0" algn="l">
              <a:lnSpc>
                <a:spcPct val="100000"/>
              </a:lnSpc>
            </a:pPr>
            <a:endParaRPr lang="en-GB" sz="1200" b="1" i="0" dirty="0">
              <a:solidFill>
                <a:schemeClr val="bg1"/>
              </a:solidFill>
              <a:effectLst/>
              <a:latin typeface="+mn-lt"/>
              <a:hlinkClick r:id="rId5">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6">
                  <a:extLst>
                    <a:ext uri="{A12FA001-AC4F-418D-AE19-62706E023703}">
                      <ahyp:hlinkClr xmlns:ahyp="http://schemas.microsoft.com/office/drawing/2018/hyperlinkcolor" val="tx"/>
                    </a:ext>
                  </a:extLst>
                </a:hlinkClick>
              </a:rPr>
              <a:t>Nature-Based Activities: </a:t>
            </a:r>
            <a:br>
              <a:rPr lang="en-GB" sz="1200" b="1" i="0" strike="noStrike" dirty="0">
                <a:solidFill>
                  <a:schemeClr val="bg1"/>
                </a:solidFill>
                <a:effectLst/>
                <a:latin typeface="+mn-lt"/>
                <a:hlinkClick r:id="rId6">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6">
                  <a:extLst>
                    <a:ext uri="{A12FA001-AC4F-418D-AE19-62706E023703}">
                      <ahyp:hlinkClr xmlns:ahyp="http://schemas.microsoft.com/office/drawing/2018/hyperlinkcolor" val="tx"/>
                    </a:ext>
                  </a:extLst>
                </a:hlinkClick>
              </a:rPr>
              <a:t>Incorporating nature-based activities into math education can enhance outdoor learning and develop critical thinking, problem</a:t>
            </a:r>
            <a:r>
              <a:rPr lang="en-GB" sz="1200" b="1" dirty="0">
                <a:solidFill>
                  <a:schemeClr val="bg1"/>
                </a:solidFill>
                <a:hlinkClick r:id="rId6">
                  <a:extLst>
                    <a:ext uri="{A12FA001-AC4F-418D-AE19-62706E023703}">
                      <ahyp:hlinkClr xmlns:ahyp="http://schemas.microsoft.com/office/drawing/2018/hyperlinkcolor" val="tx"/>
                    </a:ext>
                  </a:extLst>
                </a:hlinkClick>
              </a:rPr>
              <a:t>-</a:t>
            </a:r>
            <a:r>
              <a:rPr lang="en-GB" sz="1200" b="1" i="0" strike="noStrike" dirty="0">
                <a:solidFill>
                  <a:schemeClr val="bg1"/>
                </a:solidFill>
                <a:effectLst/>
                <a:latin typeface="+mn-lt"/>
                <a:hlinkClick r:id="rId6">
                  <a:extLst>
                    <a:ext uri="{A12FA001-AC4F-418D-AE19-62706E023703}">
                      <ahyp:hlinkClr xmlns:ahyp="http://schemas.microsoft.com/office/drawing/2018/hyperlinkcolor" val="tx"/>
                    </a:ext>
                  </a:extLst>
                </a:hlinkClick>
              </a:rPr>
              <a:t>solving skills, and a deep appreciation for the environment. Teachers can use activities like estimating and measuring in nature, </a:t>
            </a: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6">
                  <a:extLst>
                    <a:ext uri="{A12FA001-AC4F-418D-AE19-62706E023703}">
                      <ahyp:hlinkClr xmlns:ahyp="http://schemas.microsoft.com/office/drawing/2018/hyperlinkcolor" val="tx"/>
                    </a:ext>
                  </a:extLst>
                </a:hlinkClick>
              </a:rPr>
              <a:t>symmetry in leaves and flowers, and outdoor fractions to engage students in math. </a:t>
            </a:r>
            <a:endParaRPr lang="en-GB" sz="1200" b="1" i="0" dirty="0">
              <a:solidFill>
                <a:schemeClr val="bg1"/>
              </a:solidFill>
              <a:effectLst/>
              <a:latin typeface="+mn-lt"/>
            </a:endParaRPr>
          </a:p>
          <a:p>
            <a:pPr marR="0" lvl="0" algn="l">
              <a:lnSpc>
                <a:spcPct val="100000"/>
              </a:lnSpc>
            </a:pPr>
            <a:endParaRPr lang="en-GB" sz="1200" b="1" i="0" dirty="0">
              <a:solidFill>
                <a:schemeClr val="bg1"/>
              </a:solidFill>
              <a:effectLst/>
              <a:latin typeface="+mn-lt"/>
              <a:hlinkClick r:id="rId6">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t>Sustainability Integration:</a:t>
            </a:r>
            <a:b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br>
            <a: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t> Integrating sustainability into mathematics education can prepare students for global challenges and </a:t>
            </a:r>
            <a:r>
              <a:rPr lang="en-GB" sz="1200" b="1" i="0" strike="noStrike" dirty="0" err="1">
                <a:solidFill>
                  <a:schemeClr val="bg1"/>
                </a:solidFill>
                <a:effectLst/>
                <a:latin typeface="+mn-lt"/>
                <a:hlinkClick r:id="rId7">
                  <a:extLst>
                    <a:ext uri="{A12FA001-AC4F-418D-AE19-62706E023703}">
                      <ahyp:hlinkClr xmlns:ahyp="http://schemas.microsoft.com/office/drawing/2018/hyperlinkcolor" val="tx"/>
                    </a:ext>
                  </a:extLst>
                </a:hlinkClick>
              </a:rPr>
              <a:t>encoure</a:t>
            </a:r>
            <a: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t> them to apply their knowledge to </a:t>
            </a:r>
            <a:r>
              <a:rPr lang="en-GB" sz="1200" b="1" i="0" strike="noStrike" dirty="0" err="1">
                <a:solidFill>
                  <a:schemeClr val="bg1"/>
                </a:solidFill>
                <a:effectLst/>
                <a:latin typeface="+mn-lt"/>
                <a:hlinkClick r:id="rId7">
                  <a:extLst>
                    <a:ext uri="{A12FA001-AC4F-418D-AE19-62706E023703}">
                      <ahyp:hlinkClr xmlns:ahyp="http://schemas.microsoft.com/office/drawing/2018/hyperlinkcolor" val="tx"/>
                    </a:ext>
                  </a:extLst>
                </a:hlinkClick>
              </a:rPr>
              <a:t>realworld</a:t>
            </a:r>
            <a: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t> sustainability issues. Teachers can use interdisciplinary approaches to connect mathematical concepts with subjects like </a:t>
            </a:r>
            <a:r>
              <a:rPr lang="en-GB" sz="1200" b="1" i="0" strike="noStrike" dirty="0" err="1">
                <a:solidFill>
                  <a:schemeClr val="bg1"/>
                </a:solidFill>
                <a:effectLst/>
                <a:latin typeface="+mn-lt"/>
                <a:hlinkClick r:id="rId7">
                  <a:extLst>
                    <a:ext uri="{A12FA001-AC4F-418D-AE19-62706E023703}">
                      <ahyp:hlinkClr xmlns:ahyp="http://schemas.microsoft.com/office/drawing/2018/hyperlinkcolor" val="tx"/>
                    </a:ext>
                  </a:extLst>
                </a:hlinkClick>
              </a:rPr>
              <a:t>geograpy</a:t>
            </a:r>
            <a:r>
              <a:rPr lang="en-GB" sz="1200" b="1" i="0" strike="noStrike" dirty="0">
                <a:solidFill>
                  <a:schemeClr val="bg1"/>
                </a:solidFill>
                <a:effectLst/>
                <a:latin typeface="+mn-lt"/>
                <a:hlinkClick r:id="rId7">
                  <a:extLst>
                    <a:ext uri="{A12FA001-AC4F-418D-AE19-62706E023703}">
                      <ahyp:hlinkClr xmlns:ahyp="http://schemas.microsoft.com/office/drawing/2018/hyperlinkcolor" val="tx"/>
                    </a:ext>
                  </a:extLst>
                </a:hlinkClick>
              </a:rPr>
              <a:t> or science. </a:t>
            </a:r>
            <a:endParaRPr lang="en-GB" sz="1200" b="1" i="0" dirty="0">
              <a:solidFill>
                <a:schemeClr val="bg1"/>
              </a:solidFill>
              <a:effectLst/>
              <a:latin typeface="+mn-lt"/>
            </a:endParaRPr>
          </a:p>
          <a:p>
            <a:pPr marR="0" lvl="0" algn="l">
              <a:lnSpc>
                <a:spcPct val="100000"/>
              </a:lnSpc>
            </a:pPr>
            <a:endParaRPr lang="en-GB" sz="1200" i="0" dirty="0">
              <a:solidFill>
                <a:schemeClr val="bg1"/>
              </a:solidFill>
              <a:effectLst/>
              <a:latin typeface="+mn-lt"/>
              <a:hlinkClick r:id="rId7">
                <a:extLst>
                  <a:ext uri="{A12FA001-AC4F-418D-AE19-62706E023703}">
                    <ahyp:hlinkClr xmlns:ahyp="http://schemas.microsoft.com/office/drawing/2018/hyperlinkcolor" val="tx"/>
                  </a:ext>
                </a:extLst>
              </a:hlinkClick>
            </a:endParaRPr>
          </a:p>
          <a:p>
            <a:pPr marL="342900" marR="0" lvl="0" indent="-342900" algn="l">
              <a:lnSpc>
                <a:spcPct val="100000"/>
              </a:lnSpc>
              <a:buFont typeface="Arial" panose="020B0604020202020204" pitchFamily="34" charset="0"/>
              <a:buChar char="•"/>
            </a:pPr>
            <a:br>
              <a:rPr lang="en-GB" sz="1200" i="0" dirty="0">
                <a:solidFill>
                  <a:schemeClr val="bg1"/>
                </a:solidFill>
                <a:effectLst/>
                <a:latin typeface="+mn-lt"/>
              </a:rPr>
            </a:br>
            <a:r>
              <a:rPr lang="en-GB" sz="1200" i="0" dirty="0">
                <a:solidFill>
                  <a:schemeClr val="bg1"/>
                </a:solidFill>
                <a:effectLst/>
                <a:latin typeface="+mn-lt"/>
              </a:rPr>
              <a:t>By creating a supportive and engaging learning environment, teachers can facilitate effective math learning and help students develop a positive attitude toward mathematics.</a:t>
            </a:r>
            <a:endParaRPr lang="en-GB" sz="1200"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2015408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Mathematical Language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400626" y="1066800"/>
            <a:ext cx="4476173" cy="5293757"/>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Lots of maths language for example more, less, big, small, wide, thin and positional language needs to be modelled by adults for children to learn and it is so much more effective if it's during authentic play experiences.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This can be replicated at home when doing every day activities. </a:t>
            </a:r>
          </a:p>
        </p:txBody>
      </p:sp>
      <p:pic>
        <p:nvPicPr>
          <p:cNvPr id="1028" name="Picture 4" descr="May be an image of 1 person, child, sitting and indoor">
            <a:extLst>
              <a:ext uri="{FF2B5EF4-FFF2-40B4-BE49-F238E27FC236}">
                <a16:creationId xmlns:a16="http://schemas.microsoft.com/office/drawing/2014/main" id="{988D2C75-CB8D-40EB-A4B7-5F4CC7ABE8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1142999"/>
            <a:ext cx="3276600" cy="4386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506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US" dirty="0">
                <a:latin typeface="ChalkyChuck" panose="02000603000000000000" pitchFamily="2" charset="0"/>
                <a:ea typeface="ChalkyChuck" panose="02000603000000000000" pitchFamily="2" charset="0"/>
              </a:rPr>
              <a:t>Problem solving, reasoning and pattern</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457200" y="1143000"/>
            <a:ext cx="4114800" cy="6093976"/>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Loose parts are not only amazing for helping children to develop creativity, problem-solving and reasoning skills, but are also perfect for developing and embedding pattern creating.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Construction is another area where children can learn these undervalued skills.</a:t>
            </a:r>
            <a:br>
              <a:rPr lang="en-GB" sz="2600" dirty="0">
                <a:solidFill>
                  <a:schemeClr val="bg1"/>
                </a:solidFill>
                <a:latin typeface="ChalkyChuck" panose="02000603000000000000" pitchFamily="2" charset="0"/>
                <a:ea typeface="ChalkyChuck" panose="02000603000000000000" pitchFamily="2" charset="0"/>
              </a:rPr>
            </a:br>
            <a:endParaRPr lang="en-GB" sz="2600" dirty="0">
              <a:solidFill>
                <a:schemeClr val="bg1"/>
              </a:solidFill>
              <a:latin typeface="ChalkyChuck" panose="02000603000000000000" pitchFamily="2" charset="0"/>
              <a:ea typeface="ChalkyChuck" panose="02000603000000000000" pitchFamily="2" charset="0"/>
            </a:endParaRPr>
          </a:p>
        </p:txBody>
      </p:sp>
      <p:pic>
        <p:nvPicPr>
          <p:cNvPr id="5122" name="Picture 2" descr="Sunrises and Sunsets: Making Meaningful Memories in the Early Years |  Technology Rich Inquiry Based Research">
            <a:extLst>
              <a:ext uri="{FF2B5EF4-FFF2-40B4-BE49-F238E27FC236}">
                <a16:creationId xmlns:a16="http://schemas.microsoft.com/office/drawing/2014/main" id="{7FD2864C-18E6-4AA0-B24B-32CFDEE965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219200"/>
            <a:ext cx="3886200" cy="24384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Early Years Foundation Stage Leaders Briefing 07.5.20- Webinar | Southwark  Schools">
            <a:extLst>
              <a:ext uri="{FF2B5EF4-FFF2-40B4-BE49-F238E27FC236}">
                <a16:creationId xmlns:a16="http://schemas.microsoft.com/office/drawing/2014/main" id="{43921AAB-F4B0-4575-BE35-73CB108409F4}"/>
              </a:ext>
            </a:extLst>
          </p:cNvPr>
          <p:cNvSpPr>
            <a:spLocks noChangeAspect="1" noChangeArrowheads="1"/>
          </p:cNvSpPr>
          <p:nvPr/>
        </p:nvSpPr>
        <p:spPr bwMode="auto">
          <a:xfrm>
            <a:off x="4876800" y="4800600"/>
            <a:ext cx="2641562" cy="157476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a:extLst>
              <a:ext uri="{FF2B5EF4-FFF2-40B4-BE49-F238E27FC236}">
                <a16:creationId xmlns:a16="http://schemas.microsoft.com/office/drawing/2014/main" id="{AC92361C-BF5F-430E-B4C3-2CD9196D56EE}"/>
              </a:ext>
            </a:extLst>
          </p:cNvPr>
          <p:cNvPicPr>
            <a:picLocks noChangeAspect="1"/>
          </p:cNvPicPr>
          <p:nvPr/>
        </p:nvPicPr>
        <p:blipFill>
          <a:blip r:embed="rId3"/>
          <a:stretch>
            <a:fillRect/>
          </a:stretch>
        </p:blipFill>
        <p:spPr>
          <a:xfrm>
            <a:off x="4876800" y="3817985"/>
            <a:ext cx="3140056" cy="1909677"/>
          </a:xfrm>
          <a:prstGeom prst="rect">
            <a:avLst/>
          </a:prstGeom>
        </p:spPr>
      </p:pic>
    </p:spTree>
    <p:extLst>
      <p:ext uri="{BB962C8B-B14F-4D97-AF65-F5344CB8AC3E}">
        <p14:creationId xmlns:p14="http://schemas.microsoft.com/office/powerpoint/2010/main" val="3179286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Weight and Measures</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457200" y="1143000"/>
            <a:ext cx="5562600" cy="5293757"/>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We model measuring for example outside during building and construction: large scales outside, small balance scales inside for children to explore.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Self-service play dough stations and cooking areas help children independently develop important maths skills while having fun!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Any cooking you do with your child at home will be really helpful. </a:t>
            </a:r>
          </a:p>
        </p:txBody>
      </p:sp>
      <p:pic>
        <p:nvPicPr>
          <p:cNvPr id="6148" name="Picture 4" descr="The Early Years Foundation Stage (EYFS)">
            <a:extLst>
              <a:ext uri="{FF2B5EF4-FFF2-40B4-BE49-F238E27FC236}">
                <a16:creationId xmlns:a16="http://schemas.microsoft.com/office/drawing/2014/main" id="{20C8CDFB-0D50-4B5E-A2F0-3EDB2C3AAA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3733800"/>
            <a:ext cx="27432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Making Playdough - Village Nursery">
            <a:extLst>
              <a:ext uri="{FF2B5EF4-FFF2-40B4-BE49-F238E27FC236}">
                <a16:creationId xmlns:a16="http://schemas.microsoft.com/office/drawing/2014/main" id="{AB6C3614-6084-4FC4-B4A3-14E86F24A9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2200" y="1295400"/>
            <a:ext cx="2659856" cy="2212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3506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Money</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63500" y="1066800"/>
            <a:ext cx="5041900" cy="6093976"/>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The best way to learn about money is to use it in a purposeful way. We use a role play shop, rolling snack till, or impromptu shop.  Children can use it independently. This is kept fresh by changing it to a Supermarket, Garden Centre, Cinema etc. where children must buy things using money.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Any shopping children can help with at home will help embed the learning. </a:t>
            </a:r>
            <a:br>
              <a:rPr lang="en-GB" sz="2600" dirty="0">
                <a:solidFill>
                  <a:schemeClr val="bg1"/>
                </a:solidFill>
                <a:latin typeface="ChalkyChuck" panose="02000603000000000000" pitchFamily="2" charset="0"/>
                <a:ea typeface="ChalkyChuck" panose="02000603000000000000" pitchFamily="2" charset="0"/>
              </a:rPr>
            </a:br>
            <a:endParaRPr lang="en-GB" sz="2600" dirty="0">
              <a:solidFill>
                <a:schemeClr val="bg1"/>
              </a:solidFill>
              <a:latin typeface="ChalkyChuck" panose="02000603000000000000" pitchFamily="2" charset="0"/>
              <a:ea typeface="ChalkyChuck" panose="02000603000000000000" pitchFamily="2" charset="0"/>
            </a:endParaRPr>
          </a:p>
        </p:txBody>
      </p:sp>
      <p:pic>
        <p:nvPicPr>
          <p:cNvPr id="7170" name="Picture 2" descr="Our farm shop | Carleton Green Community Primary School">
            <a:extLst>
              <a:ext uri="{FF2B5EF4-FFF2-40B4-BE49-F238E27FC236}">
                <a16:creationId xmlns:a16="http://schemas.microsoft.com/office/drawing/2014/main" id="{CE13BD71-90AF-408C-BBC0-82B89610CA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676400"/>
            <a:ext cx="35814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8633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Time/Passing of Time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225136" y="868362"/>
            <a:ext cx="7852064" cy="6093976"/>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We encourage children to use time every day for example measuring how long running races or car racing through guttering takes: estimate then check; will a sand timer work?</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Highlighting times of the day when discussing the daily routine, we talk about the times that things will happen. </a:t>
            </a:r>
          </a:p>
          <a:p>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Looking at days of the week and months of the year</a:t>
            </a:r>
          </a:p>
          <a:p>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Always have as many clocks and watches at home as you can and modelling using time. </a:t>
            </a:r>
            <a:br>
              <a:rPr lang="en-GB" sz="2600" dirty="0">
                <a:solidFill>
                  <a:schemeClr val="bg1"/>
                </a:solidFill>
                <a:latin typeface="ChalkyChuck" panose="02000603000000000000" pitchFamily="2" charset="0"/>
                <a:ea typeface="ChalkyChuck" panose="02000603000000000000" pitchFamily="2" charset="0"/>
              </a:rPr>
            </a:br>
            <a:endParaRPr lang="en-GB" sz="2600" dirty="0">
              <a:solidFill>
                <a:schemeClr val="bg1"/>
              </a:solidFill>
              <a:latin typeface="ChalkyChuck" panose="02000603000000000000" pitchFamily="2" charset="0"/>
              <a:ea typeface="ChalkyChuck" panose="02000603000000000000" pitchFamily="2" charset="0"/>
            </a:endParaRPr>
          </a:p>
        </p:txBody>
      </p:sp>
      <p:pic>
        <p:nvPicPr>
          <p:cNvPr id="11" name="Picture 10" descr="A picture containing text, clock&#10;&#10;Description automatically generated">
            <a:extLst>
              <a:ext uri="{FF2B5EF4-FFF2-40B4-BE49-F238E27FC236}">
                <a16:creationId xmlns:a16="http://schemas.microsoft.com/office/drawing/2014/main" id="{DFAF7FD8-B654-4ADE-B5FF-5AE6E5049E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41899" y="184439"/>
            <a:ext cx="1295400" cy="1066800"/>
          </a:xfrm>
          <a:prstGeom prst="rect">
            <a:avLst/>
          </a:prstGeom>
        </p:spPr>
      </p:pic>
    </p:spTree>
    <p:extLst>
      <p:ext uri="{BB962C8B-B14F-4D97-AF65-F5344CB8AC3E}">
        <p14:creationId xmlns:p14="http://schemas.microsoft.com/office/powerpoint/2010/main" val="97580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Fractions</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63500" y="1066800"/>
            <a:ext cx="5041900" cy="4093428"/>
          </a:xfrm>
          <a:prstGeom prst="rect">
            <a:avLst/>
          </a:prstGeom>
          <a:noFill/>
        </p:spPr>
        <p:txBody>
          <a:bodyPr wrap="square" rtlCol="0">
            <a:spAutoFit/>
          </a:bodyPr>
          <a:lstStyle/>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At snack time we ask children to share things.</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You can encourage children to cut up sandwiches at home into halves and quarters.</a:t>
            </a:r>
            <a:br>
              <a:rPr lang="en-GB" sz="2600" dirty="0">
                <a:solidFill>
                  <a:schemeClr val="bg1"/>
                </a:solidFill>
                <a:latin typeface="ChalkyChuck" panose="02000603000000000000" pitchFamily="2" charset="0"/>
                <a:ea typeface="ChalkyChuck" panose="02000603000000000000" pitchFamily="2" charset="0"/>
              </a:rPr>
            </a:br>
            <a:endParaRPr lang="en-GB" sz="2600" dirty="0">
              <a:solidFill>
                <a:schemeClr val="bg1"/>
              </a:solidFill>
              <a:latin typeface="ChalkyChuck" panose="02000603000000000000" pitchFamily="2" charset="0"/>
              <a:ea typeface="ChalkyChuck" panose="02000603000000000000" pitchFamily="2" charset="0"/>
            </a:endParaRPr>
          </a:p>
        </p:txBody>
      </p:sp>
      <p:pic>
        <p:nvPicPr>
          <p:cNvPr id="8194" name="Picture 2" descr="Image result for image of nursery snack time">
            <a:extLst>
              <a:ext uri="{FF2B5EF4-FFF2-40B4-BE49-F238E27FC236}">
                <a16:creationId xmlns:a16="http://schemas.microsoft.com/office/drawing/2014/main" id="{C552AC90-2385-42C8-96D4-6B009AEA0B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600200"/>
            <a:ext cx="3429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ow to Make Pan Pizza at Home ($1.49/pizza) - Good Cheap Eats">
            <a:extLst>
              <a:ext uri="{FF2B5EF4-FFF2-40B4-BE49-F238E27FC236}">
                <a16:creationId xmlns:a16="http://schemas.microsoft.com/office/drawing/2014/main" id="{06D93D85-DB4C-4DED-8896-75837D0E35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5219" y="45578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4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Other ideas to help at home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3" name="Group 2"/>
          <p:cNvGrpSpPr/>
          <p:nvPr/>
        </p:nvGrpSpPr>
        <p:grpSpPr>
          <a:xfrm>
            <a:off x="5970961" y="2195004"/>
            <a:ext cx="1981338" cy="1913918"/>
            <a:chOff x="5572332" y="1576712"/>
            <a:chExt cx="1361698" cy="1315363"/>
          </a:xfrm>
        </p:grpSpPr>
        <p:sp>
          <p:nvSpPr>
            <p:cNvPr id="66" name="Rectangle 19"/>
            <p:cNvSpPr/>
            <p:nvPr/>
          </p:nvSpPr>
          <p:spPr>
            <a:xfrm rot="21599113">
              <a:off x="5572332" y="1581530"/>
              <a:ext cx="1361698" cy="1310545"/>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F6EBB6"/>
                </a:gs>
                <a:gs pos="100000">
                  <a:srgbClr val="F0DD80"/>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r>
                <a:rPr lang="en-US" sz="2000" dirty="0">
                  <a:solidFill>
                    <a:schemeClr val="tx1"/>
                  </a:solidFill>
                  <a:latin typeface="ChalkyChuck" panose="02000603000000000000" pitchFamily="2" charset="0"/>
                  <a:ea typeface="ChalkyChuck" panose="02000603000000000000" pitchFamily="2" charset="0"/>
                  <a:cs typeface="Arial" pitchFamily="34" charset="0"/>
                </a:rPr>
                <a:t>Engage in imaginative play with your child</a:t>
              </a:r>
            </a:p>
          </p:txBody>
        </p:sp>
        <p:sp>
          <p:nvSpPr>
            <p:cNvPr id="68" name="Rectangle 67"/>
            <p:cNvSpPr/>
            <p:nvPr/>
          </p:nvSpPr>
          <p:spPr>
            <a:xfrm rot="21599113">
              <a:off x="5826958" y="2222158"/>
              <a:ext cx="931073" cy="274980"/>
            </a:xfrm>
            <a:prstGeom prst="rect">
              <a:avLst/>
            </a:prstGeom>
          </p:spPr>
          <p:txBody>
            <a:bodyPr wrap="square" anchor="ctr">
              <a:spAutoFit/>
            </a:bodyPr>
            <a:lstStyle/>
            <a:p>
              <a:endParaRPr lang="en-US" sz="2000" dirty="0">
                <a:solidFill>
                  <a:schemeClr val="tx1">
                    <a:lumMod val="95000"/>
                    <a:lumOff val="5000"/>
                  </a:schemeClr>
                </a:solidFill>
                <a:latin typeface="Comic Sans MS" pitchFamily="66" charset="0"/>
              </a:endParaRPr>
            </a:p>
          </p:txBody>
        </p:sp>
        <p:grpSp>
          <p:nvGrpSpPr>
            <p:cNvPr id="69" name="Group 68"/>
            <p:cNvGrpSpPr/>
            <p:nvPr/>
          </p:nvGrpSpPr>
          <p:grpSpPr>
            <a:xfrm rot="21599113">
              <a:off x="6172260" y="1576712"/>
              <a:ext cx="184785" cy="186690"/>
              <a:chOff x="4917745" y="2235200"/>
              <a:chExt cx="2584952" cy="2489199"/>
            </a:xfrm>
            <a:effectLst>
              <a:outerShdw blurRad="50800" dist="25400" dir="8100000" algn="tr" rotWithShape="0">
                <a:prstClr val="black">
                  <a:alpha val="45000"/>
                </a:prstClr>
              </a:outerShdw>
            </a:effectLst>
          </p:grpSpPr>
          <p:sp>
            <p:nvSpPr>
              <p:cNvPr id="73" name="Oval 72"/>
              <p:cNvSpPr/>
              <p:nvPr/>
            </p:nvSpPr>
            <p:spPr>
              <a:xfrm>
                <a:off x="4917745" y="2429067"/>
                <a:ext cx="2295331" cy="2295332"/>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74" name="Oval 73"/>
              <p:cNvSpPr/>
              <p:nvPr/>
            </p:nvSpPr>
            <p:spPr>
              <a:xfrm>
                <a:off x="5484130" y="2913213"/>
                <a:ext cx="1253454" cy="1253453"/>
              </a:xfrm>
              <a:prstGeom prst="ellipse">
                <a:avLst/>
              </a:prstGeom>
              <a:solidFill>
                <a:schemeClr val="accent6">
                  <a:lumMod val="50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75" name="Oval 74"/>
              <p:cNvSpPr/>
              <p:nvPr/>
            </p:nvSpPr>
            <p:spPr>
              <a:xfrm>
                <a:off x="5972471" y="2235200"/>
                <a:ext cx="1530226" cy="1530226"/>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grpSp>
      </p:grpSp>
      <p:grpSp>
        <p:nvGrpSpPr>
          <p:cNvPr id="10" name="Group 9"/>
          <p:cNvGrpSpPr/>
          <p:nvPr/>
        </p:nvGrpSpPr>
        <p:grpSpPr>
          <a:xfrm>
            <a:off x="1184726" y="2259611"/>
            <a:ext cx="1993663" cy="1925820"/>
            <a:chOff x="382115" y="1581122"/>
            <a:chExt cx="3885085" cy="3752878"/>
          </a:xfrm>
        </p:grpSpPr>
        <p:grpSp>
          <p:nvGrpSpPr>
            <p:cNvPr id="6" name="Group 5"/>
            <p:cNvGrpSpPr/>
            <p:nvPr/>
          </p:nvGrpSpPr>
          <p:grpSpPr>
            <a:xfrm>
              <a:off x="382115" y="1581122"/>
              <a:ext cx="3885085" cy="3752878"/>
              <a:chOff x="724759" y="4481661"/>
              <a:chExt cx="1361698" cy="1315360"/>
            </a:xfrm>
          </p:grpSpPr>
          <p:sp>
            <p:nvSpPr>
              <p:cNvPr id="24" name="Rectangle 19"/>
              <p:cNvSpPr/>
              <p:nvPr/>
            </p:nvSpPr>
            <p:spPr>
              <a:xfrm rot="21388734">
                <a:off x="724759" y="4486476"/>
                <a:ext cx="1361698" cy="1310545"/>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92D050">
                      <a:lumMod val="42000"/>
                      <a:lumOff val="58000"/>
                    </a:srgbClr>
                  </a:gs>
                  <a:gs pos="100000">
                    <a:srgbClr val="89C25A">
                      <a:lumMod val="81000"/>
                      <a:lumOff val="19000"/>
                    </a:srgbClr>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grpSp>
            <p:nvGrpSpPr>
              <p:cNvPr id="25" name="Group 24"/>
              <p:cNvGrpSpPr/>
              <p:nvPr/>
            </p:nvGrpSpPr>
            <p:grpSpPr>
              <a:xfrm>
                <a:off x="1324832" y="4481661"/>
                <a:ext cx="184785" cy="186690"/>
                <a:chOff x="4917745" y="2235200"/>
                <a:chExt cx="2584952" cy="2489199"/>
              </a:xfrm>
              <a:effectLst>
                <a:outerShdw blurRad="50800" dist="25400" dir="8100000" algn="tr" rotWithShape="0">
                  <a:prstClr val="black">
                    <a:alpha val="45000"/>
                  </a:prstClr>
                </a:outerShdw>
              </a:effectLst>
            </p:grpSpPr>
            <p:sp>
              <p:nvSpPr>
                <p:cNvPr id="28" name="Oval 27"/>
                <p:cNvSpPr/>
                <p:nvPr/>
              </p:nvSpPr>
              <p:spPr>
                <a:xfrm>
                  <a:off x="4917745" y="2429067"/>
                  <a:ext cx="2295331" cy="2295332"/>
                </a:xfrm>
                <a:prstGeom prst="ellipse">
                  <a:avLst/>
                </a:prstGeom>
                <a:solidFill>
                  <a:srgbClr val="00B0F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29" name="Oval 28"/>
                <p:cNvSpPr/>
                <p:nvPr/>
              </p:nvSpPr>
              <p:spPr>
                <a:xfrm>
                  <a:off x="5484130" y="2913213"/>
                  <a:ext cx="1253454" cy="1253453"/>
                </a:xfrm>
                <a:prstGeom prst="ellipse">
                  <a:avLst/>
                </a:prstGeom>
                <a:solidFill>
                  <a:srgbClr val="00698E"/>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30" name="Oval 29"/>
                <p:cNvSpPr/>
                <p:nvPr/>
              </p:nvSpPr>
              <p:spPr>
                <a:xfrm>
                  <a:off x="5972471" y="2235200"/>
                  <a:ext cx="1530226" cy="1530226"/>
                </a:xfrm>
                <a:prstGeom prst="ellipse">
                  <a:avLst/>
                </a:prstGeom>
                <a:solidFill>
                  <a:srgbClr val="00B0F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sp>
          <p:nvSpPr>
            <p:cNvPr id="31" name="Rectangle 30"/>
            <p:cNvSpPr/>
            <p:nvPr/>
          </p:nvSpPr>
          <p:spPr>
            <a:xfrm rot="21372931">
              <a:off x="719818" y="1667175"/>
              <a:ext cx="3318445" cy="3178778"/>
            </a:xfrm>
            <a:prstGeom prst="rect">
              <a:avLst/>
            </a:prstGeom>
          </p:spPr>
          <p:txBody>
            <a:bodyPr wrap="square" anchor="ctr">
              <a:spAutoFit/>
            </a:bodyPr>
            <a:lstStyle/>
            <a:p>
              <a:endParaRPr lang="en-US" sz="2000" dirty="0">
                <a:solidFill>
                  <a:schemeClr val="tx1">
                    <a:lumMod val="95000"/>
                    <a:lumOff val="5000"/>
                  </a:schemeClr>
                </a:solidFill>
                <a:latin typeface="Comic Sans MS" pitchFamily="66" charset="0"/>
              </a:endParaRPr>
            </a:p>
            <a:p>
              <a:r>
                <a:rPr lang="en-US" sz="2000" dirty="0">
                  <a:solidFill>
                    <a:schemeClr val="tx1">
                      <a:lumMod val="95000"/>
                      <a:lumOff val="5000"/>
                    </a:schemeClr>
                  </a:solidFill>
                  <a:latin typeface="ChalkyChuck" panose="02000603000000000000" pitchFamily="2" charset="0"/>
                  <a:ea typeface="ChalkyChuck" panose="02000603000000000000" pitchFamily="2" charset="0"/>
                </a:rPr>
                <a:t>Sing number songs and nursery rhymes</a:t>
              </a:r>
            </a:p>
          </p:txBody>
        </p:sp>
      </p:grpSp>
      <p:grpSp>
        <p:nvGrpSpPr>
          <p:cNvPr id="11" name="Group 10"/>
          <p:cNvGrpSpPr/>
          <p:nvPr/>
        </p:nvGrpSpPr>
        <p:grpSpPr>
          <a:xfrm>
            <a:off x="3540714" y="4545927"/>
            <a:ext cx="1993663" cy="1945706"/>
            <a:chOff x="3540714" y="4545927"/>
            <a:chExt cx="1993663" cy="1945706"/>
          </a:xfrm>
        </p:grpSpPr>
        <p:sp>
          <p:nvSpPr>
            <p:cNvPr id="61" name="Rectangle 19"/>
            <p:cNvSpPr/>
            <p:nvPr/>
          </p:nvSpPr>
          <p:spPr>
            <a:xfrm rot="21599113">
              <a:off x="3540714" y="4572863"/>
              <a:ext cx="1993663" cy="1918770"/>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F6EBB6"/>
                </a:gs>
                <a:gs pos="100000">
                  <a:srgbClr val="F0DD80"/>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sp>
          <p:nvSpPr>
            <p:cNvPr id="62" name="Rectangle 61"/>
            <p:cNvSpPr/>
            <p:nvPr/>
          </p:nvSpPr>
          <p:spPr>
            <a:xfrm rot="21599113">
              <a:off x="3652156" y="4947521"/>
              <a:ext cx="1794055" cy="1323439"/>
            </a:xfrm>
            <a:prstGeom prst="rect">
              <a:avLst/>
            </a:prstGeom>
          </p:spPr>
          <p:txBody>
            <a:bodyPr wrap="square">
              <a:spAutoFit/>
            </a:bodyPr>
            <a:lstStyle/>
            <a:p>
              <a:pPr algn="ctr"/>
              <a:r>
                <a:rPr lang="en-US" sz="2000" dirty="0">
                  <a:solidFill>
                    <a:schemeClr val="tx1">
                      <a:lumMod val="95000"/>
                      <a:lumOff val="5000"/>
                    </a:schemeClr>
                  </a:solidFill>
                  <a:latin typeface="ChalkyChuck" panose="02000603000000000000" pitchFamily="2" charset="0"/>
                  <a:ea typeface="ChalkyChuck" panose="02000603000000000000" pitchFamily="2" charset="0"/>
                </a:rPr>
                <a:t>Go on a number or shape hunt at home</a:t>
              </a:r>
            </a:p>
          </p:txBody>
        </p:sp>
        <p:grpSp>
          <p:nvGrpSpPr>
            <p:cNvPr id="63" name="Group 62"/>
            <p:cNvGrpSpPr/>
            <p:nvPr/>
          </p:nvGrpSpPr>
          <p:grpSpPr>
            <a:xfrm rot="21599113">
              <a:off x="4430832" y="4545927"/>
              <a:ext cx="270544" cy="273334"/>
              <a:chOff x="4917745" y="2235200"/>
              <a:chExt cx="2584952" cy="2489199"/>
            </a:xfrm>
            <a:effectLst>
              <a:outerShdw blurRad="50800" dist="25400" dir="8100000" algn="tr" rotWithShape="0">
                <a:prstClr val="black">
                  <a:alpha val="45000"/>
                </a:prstClr>
              </a:outerShdw>
            </a:effectLst>
          </p:grpSpPr>
          <p:sp>
            <p:nvSpPr>
              <p:cNvPr id="64" name="Oval 63"/>
              <p:cNvSpPr/>
              <p:nvPr/>
            </p:nvSpPr>
            <p:spPr>
              <a:xfrm>
                <a:off x="4917745" y="2429067"/>
                <a:ext cx="2295331" cy="2295332"/>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65" name="Oval 64"/>
              <p:cNvSpPr/>
              <p:nvPr/>
            </p:nvSpPr>
            <p:spPr>
              <a:xfrm>
                <a:off x="5484130" y="2913213"/>
                <a:ext cx="1253454" cy="1253453"/>
              </a:xfrm>
              <a:prstGeom prst="ellipse">
                <a:avLst/>
              </a:prstGeom>
              <a:solidFill>
                <a:schemeClr val="accent6">
                  <a:lumMod val="50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0" name="Oval 69"/>
              <p:cNvSpPr/>
              <p:nvPr/>
            </p:nvSpPr>
            <p:spPr>
              <a:xfrm>
                <a:off x="5972471" y="2235200"/>
                <a:ext cx="1530226" cy="1530226"/>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grpSp>
        <p:nvGrpSpPr>
          <p:cNvPr id="12" name="Group 11"/>
          <p:cNvGrpSpPr/>
          <p:nvPr/>
        </p:nvGrpSpPr>
        <p:grpSpPr>
          <a:xfrm>
            <a:off x="3626123" y="914400"/>
            <a:ext cx="1993663" cy="2024549"/>
            <a:chOff x="3626123" y="914400"/>
            <a:chExt cx="1993663" cy="2024549"/>
          </a:xfrm>
        </p:grpSpPr>
        <p:sp>
          <p:nvSpPr>
            <p:cNvPr id="54" name="Rectangle 19"/>
            <p:cNvSpPr/>
            <p:nvPr/>
          </p:nvSpPr>
          <p:spPr>
            <a:xfrm rot="165519">
              <a:off x="3626123" y="1020179"/>
              <a:ext cx="1993663" cy="1918770"/>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chemeClr val="accent5">
                    <a:lumMod val="20000"/>
                    <a:lumOff val="80000"/>
                  </a:schemeClr>
                </a:gs>
                <a:gs pos="99000">
                  <a:schemeClr val="accent5">
                    <a:lumMod val="60000"/>
                    <a:lumOff val="40000"/>
                  </a:schemeClr>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sp>
          <p:nvSpPr>
            <p:cNvPr id="53" name="Rectangle 52"/>
            <p:cNvSpPr/>
            <p:nvPr/>
          </p:nvSpPr>
          <p:spPr>
            <a:xfrm rot="149716">
              <a:off x="3892887" y="1062767"/>
              <a:ext cx="1620879" cy="1631216"/>
            </a:xfrm>
            <a:prstGeom prst="rect">
              <a:avLst/>
            </a:prstGeom>
          </p:spPr>
          <p:txBody>
            <a:bodyPr wrap="square" anchor="ctr">
              <a:spAutoFit/>
            </a:bodyPr>
            <a:lstStyle/>
            <a:p>
              <a:endParaRPr lang="en-US" sz="2000" dirty="0">
                <a:solidFill>
                  <a:schemeClr val="tx1">
                    <a:lumMod val="95000"/>
                    <a:lumOff val="5000"/>
                  </a:schemeClr>
                </a:solidFill>
                <a:latin typeface="ChalkyChuck" panose="02000603000000000000" pitchFamily="2" charset="0"/>
                <a:ea typeface="ChalkyChuck" panose="02000603000000000000" pitchFamily="2" charset="0"/>
              </a:endParaRPr>
            </a:p>
            <a:p>
              <a:r>
                <a:rPr lang="en-US" sz="2000" dirty="0">
                  <a:solidFill>
                    <a:schemeClr val="tx1">
                      <a:lumMod val="95000"/>
                      <a:lumOff val="5000"/>
                    </a:schemeClr>
                  </a:solidFill>
                  <a:latin typeface="ChalkyChuck" panose="02000603000000000000" pitchFamily="2" charset="0"/>
                  <a:ea typeface="ChalkyChuck" panose="02000603000000000000" pitchFamily="2" charset="0"/>
                </a:rPr>
                <a:t>Play board games such as Orchard Toys</a:t>
              </a:r>
            </a:p>
          </p:txBody>
        </p:sp>
        <p:grpSp>
          <p:nvGrpSpPr>
            <p:cNvPr id="71" name="Group 70"/>
            <p:cNvGrpSpPr/>
            <p:nvPr/>
          </p:nvGrpSpPr>
          <p:grpSpPr>
            <a:xfrm>
              <a:off x="4625642" y="914400"/>
              <a:ext cx="327358" cy="300667"/>
              <a:chOff x="4917745" y="2235200"/>
              <a:chExt cx="2584952" cy="2489199"/>
            </a:xfrm>
            <a:effectLst>
              <a:outerShdw blurRad="50800" dist="25400" dir="8100000" algn="tr" rotWithShape="0">
                <a:prstClr val="black">
                  <a:alpha val="45000"/>
                </a:prstClr>
              </a:outerShdw>
            </a:effectLst>
          </p:grpSpPr>
          <p:sp>
            <p:nvSpPr>
              <p:cNvPr id="72" name="Oval 71"/>
              <p:cNvSpPr/>
              <p:nvPr/>
            </p:nvSpPr>
            <p:spPr>
              <a:xfrm>
                <a:off x="4917745" y="2429067"/>
                <a:ext cx="2295331" cy="2295332"/>
              </a:xfrm>
              <a:prstGeom prst="ellipse">
                <a:avLst/>
              </a:prstGeom>
              <a:solidFill>
                <a:schemeClr val="bg1">
                  <a:lumMod val="9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8" name="Oval 77"/>
              <p:cNvSpPr/>
              <p:nvPr/>
            </p:nvSpPr>
            <p:spPr>
              <a:xfrm>
                <a:off x="5484130" y="2913213"/>
                <a:ext cx="1253454" cy="1253453"/>
              </a:xfrm>
              <a:prstGeom prst="ellipse">
                <a:avLst/>
              </a:prstGeom>
              <a:solidFill>
                <a:schemeClr val="bg1">
                  <a:lumMod val="65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9" name="Oval 78"/>
              <p:cNvSpPr/>
              <p:nvPr/>
            </p:nvSpPr>
            <p:spPr>
              <a:xfrm>
                <a:off x="5972471" y="2235200"/>
                <a:ext cx="1530226" cy="1530226"/>
              </a:xfrm>
              <a:prstGeom prst="ellipse">
                <a:avLst/>
              </a:prstGeom>
              <a:solidFill>
                <a:schemeClr val="bg1">
                  <a:lumMod val="9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spTree>
    <p:extLst>
      <p:ext uri="{BB962C8B-B14F-4D97-AF65-F5344CB8AC3E}">
        <p14:creationId xmlns:p14="http://schemas.microsoft.com/office/powerpoint/2010/main" val="1932233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halkyChuck" panose="02000603000000000000" pitchFamily="2" charset="0"/>
                <a:ea typeface="ChalkyChuck" panose="02000603000000000000" pitchFamily="2" charset="0"/>
              </a:rPr>
              <a:t>Maths Group Work</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368300" y="1066800"/>
            <a:ext cx="5651500" cy="6093976"/>
          </a:xfrm>
          <a:prstGeom prst="rect">
            <a:avLst/>
          </a:prstGeom>
          <a:noFill/>
        </p:spPr>
        <p:txBody>
          <a:bodyPr wrap="square" rtlCol="0">
            <a:spAutoFit/>
          </a:bodyPr>
          <a:lstStyle/>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As well as learning through play, we teach maths every day with a teacher for short 10-15minute bursts in a whole class or small mixed groups. </a:t>
            </a:r>
          </a:p>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solidFill>
                  <a:schemeClr val="bg1"/>
                </a:solidFill>
                <a:latin typeface="ChalkyChuck" panose="02000603000000000000" pitchFamily="2" charset="0"/>
                <a:ea typeface="ChalkyChuck" panose="02000603000000000000" pitchFamily="2" charset="0"/>
              </a:rPr>
              <a:t>Our guided maths planning is practical, extremely fun, and sometimes messy! We also work with the children 1:1 or in their play on maths activities to extend their learning.</a:t>
            </a:r>
          </a:p>
          <a:p>
            <a:br>
              <a:rPr lang="en-GB" sz="2600" dirty="0">
                <a:solidFill>
                  <a:schemeClr val="bg1"/>
                </a:solidFill>
                <a:latin typeface="ChalkyChuck" panose="02000603000000000000" pitchFamily="2" charset="0"/>
                <a:ea typeface="ChalkyChuck" panose="02000603000000000000" pitchFamily="2" charset="0"/>
              </a:rPr>
            </a:br>
            <a:br>
              <a:rPr lang="en-GB" sz="2600" dirty="0">
                <a:solidFill>
                  <a:schemeClr val="bg1"/>
                </a:solidFill>
                <a:latin typeface="ChalkyChuck" panose="02000603000000000000" pitchFamily="2" charset="0"/>
                <a:ea typeface="ChalkyChuck" panose="02000603000000000000" pitchFamily="2" charset="0"/>
              </a:rPr>
            </a:br>
            <a:r>
              <a:rPr lang="en-GB" sz="2600" dirty="0">
                <a:solidFill>
                  <a:schemeClr val="bg1"/>
                </a:solidFill>
                <a:latin typeface="ChalkyChuck" panose="02000603000000000000" pitchFamily="2" charset="0"/>
                <a:ea typeface="ChalkyChuck" panose="02000603000000000000" pitchFamily="2" charset="0"/>
              </a:rPr>
              <a:t>           </a:t>
            </a:r>
            <a:endParaRPr lang="en-GB" sz="2800" b="1" dirty="0">
              <a:solidFill>
                <a:schemeClr val="bg1"/>
              </a:solidFill>
              <a:latin typeface="ChalkyChuck" panose="02000603000000000000" pitchFamily="2" charset="0"/>
              <a:ea typeface="ChalkyChuck" panose="02000603000000000000" pitchFamily="2" charset="0"/>
            </a:endParaRPr>
          </a:p>
        </p:txBody>
      </p:sp>
      <p:pic>
        <p:nvPicPr>
          <p:cNvPr id="9220" name="Picture 4" descr="6 Playground Resources For Outdoor Maths | Pentagon Play">
            <a:extLst>
              <a:ext uri="{FF2B5EF4-FFF2-40B4-BE49-F238E27FC236}">
                <a16:creationId xmlns:a16="http://schemas.microsoft.com/office/drawing/2014/main" id="{6F2AA2FF-E90C-4DE5-8627-9C9BF109A5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3600" y="1066801"/>
            <a:ext cx="3048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3263B20-888C-455F-9F65-8423E2A042F0}"/>
              </a:ext>
            </a:extLst>
          </p:cNvPr>
          <p:cNvPicPr>
            <a:picLocks noChangeAspect="1"/>
          </p:cNvPicPr>
          <p:nvPr/>
        </p:nvPicPr>
        <p:blipFill>
          <a:blip r:embed="rId3"/>
          <a:stretch>
            <a:fillRect/>
          </a:stretch>
        </p:blipFill>
        <p:spPr>
          <a:xfrm>
            <a:off x="5867400" y="3398839"/>
            <a:ext cx="3124200" cy="2133600"/>
          </a:xfrm>
          <a:prstGeom prst="rect">
            <a:avLst/>
          </a:prstGeom>
        </p:spPr>
      </p:pic>
    </p:spTree>
    <p:extLst>
      <p:ext uri="{BB962C8B-B14F-4D97-AF65-F5344CB8AC3E}">
        <p14:creationId xmlns:p14="http://schemas.microsoft.com/office/powerpoint/2010/main" val="70278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30841-5258-22F8-3114-9F5F739322FC}"/>
              </a:ext>
            </a:extLst>
          </p:cNvPr>
          <p:cNvSpPr>
            <a:spLocks noGrp="1"/>
          </p:cNvSpPr>
          <p:nvPr>
            <p:ph type="title"/>
          </p:nvPr>
        </p:nvSpPr>
        <p:spPr/>
        <p:txBody>
          <a:bodyPr/>
          <a:lstStyle/>
          <a:p>
            <a:pPr algn="ctr"/>
            <a:r>
              <a:rPr lang="en-GB" u="sng" dirty="0"/>
              <a:t>Subitising</a:t>
            </a:r>
          </a:p>
        </p:txBody>
      </p:sp>
      <p:sp>
        <p:nvSpPr>
          <p:cNvPr id="4" name="TextBox 3">
            <a:extLst>
              <a:ext uri="{FF2B5EF4-FFF2-40B4-BE49-F238E27FC236}">
                <a16:creationId xmlns:a16="http://schemas.microsoft.com/office/drawing/2014/main" id="{324939BB-5E9B-E919-1A30-A3DC9E2D70E5}"/>
              </a:ext>
            </a:extLst>
          </p:cNvPr>
          <p:cNvSpPr txBox="1"/>
          <p:nvPr/>
        </p:nvSpPr>
        <p:spPr>
          <a:xfrm>
            <a:off x="228600" y="868362"/>
            <a:ext cx="8610600" cy="5840060"/>
          </a:xfrm>
          <a:prstGeom prst="rect">
            <a:avLst/>
          </a:prstGeom>
          <a:noFill/>
        </p:spPr>
        <p:txBody>
          <a:bodyPr wrap="square">
            <a:spAutoFit/>
          </a:bodyPr>
          <a:lstStyle/>
          <a:p>
            <a:pPr indent="0" algn="l">
              <a:lnSpc>
                <a:spcPct val="100000"/>
              </a:lnSpc>
              <a:buNone/>
            </a:pPr>
            <a:r>
              <a:rPr lang="en-GB" sz="1800" b="0" i="0" dirty="0">
                <a:solidFill>
                  <a:schemeClr val="bg1"/>
                </a:solidFill>
                <a:effectLst/>
                <a:latin typeface="+mn-lt"/>
              </a:rPr>
              <a:t>Subitising is the ability to look at a small set of objects and instantly know how many there are without counting them. For example, when rolling a dice we don’t need to count the dots to know what we have rolled. Subitising was first coined by theorist Piaget. It is important in the early development of number sense.</a:t>
            </a:r>
          </a:p>
          <a:p>
            <a:pPr indent="0" algn="l">
              <a:lnSpc>
                <a:spcPct val="100000"/>
              </a:lnSpc>
              <a:buNone/>
            </a:pPr>
            <a:r>
              <a:rPr lang="en-GB" sz="1800" b="0" i="0" dirty="0">
                <a:solidFill>
                  <a:schemeClr val="bg1"/>
                </a:solidFill>
                <a:effectLst/>
                <a:latin typeface="+mn-lt"/>
              </a:rPr>
              <a:t>There are two types of subitising:</a:t>
            </a:r>
          </a:p>
          <a:p>
            <a:pPr marL="342900" lvl="0" indent="-342900" algn="l">
              <a:lnSpc>
                <a:spcPct val="100000"/>
              </a:lnSpc>
              <a:buFont typeface="Arial" panose="020B0604020202020204" pitchFamily="34" charset="0"/>
              <a:buChar char="•"/>
            </a:pPr>
            <a:r>
              <a:rPr lang="en-GB" sz="1800" b="0" i="0" dirty="0">
                <a:solidFill>
                  <a:schemeClr val="bg1"/>
                </a:solidFill>
                <a:effectLst/>
                <a:latin typeface="+mn-lt"/>
              </a:rPr>
              <a:t>Perceptual subitising</a:t>
            </a:r>
          </a:p>
          <a:p>
            <a:pPr marL="342900" lvl="0" indent="-342900" algn="l">
              <a:lnSpc>
                <a:spcPct val="100000"/>
              </a:lnSpc>
              <a:buFont typeface="Arial" panose="020B0604020202020204" pitchFamily="34" charset="0"/>
              <a:buChar char="•"/>
            </a:pPr>
            <a:r>
              <a:rPr lang="en-GB" sz="1800" b="0" i="0" dirty="0">
                <a:solidFill>
                  <a:schemeClr val="bg1"/>
                </a:solidFill>
                <a:effectLst/>
                <a:latin typeface="+mn-lt"/>
              </a:rPr>
              <a:t>Conceptual subitising</a:t>
            </a:r>
          </a:p>
          <a:p>
            <a:pPr indent="0" algn="l">
              <a:lnSpc>
                <a:spcPct val="100000"/>
              </a:lnSpc>
              <a:buNone/>
            </a:pPr>
            <a:r>
              <a:rPr lang="en-GB" sz="1800" b="0" i="0" u="sng" dirty="0">
                <a:solidFill>
                  <a:schemeClr val="bg1"/>
                </a:solidFill>
                <a:effectLst/>
                <a:latin typeface="+mn-lt"/>
              </a:rPr>
              <a:t>Perceptual subitising</a:t>
            </a:r>
          </a:p>
          <a:p>
            <a:pPr indent="0" algn="l">
              <a:lnSpc>
                <a:spcPct val="100000"/>
              </a:lnSpc>
              <a:buNone/>
            </a:pPr>
            <a:r>
              <a:rPr lang="en-GB" sz="1800" b="0" i="0" dirty="0">
                <a:solidFill>
                  <a:schemeClr val="bg1"/>
                </a:solidFill>
                <a:effectLst/>
                <a:latin typeface="+mn-lt"/>
              </a:rPr>
              <a:t>Perceptual subitising is instinctive: we are able to look at the objects and just know what the number is without any further thinking. Children and adults alike are generally able to perceptually subitise smaller numbers up to 3 sometimes 5 depending on the arrangement.</a:t>
            </a:r>
            <a:br>
              <a:rPr lang="en-GB" sz="1800" b="0" i="0" dirty="0">
                <a:solidFill>
                  <a:schemeClr val="bg1"/>
                </a:solidFill>
                <a:effectLst/>
                <a:latin typeface="+mn-lt"/>
              </a:rPr>
            </a:br>
            <a:endParaRPr lang="en-GB" sz="1800" b="0" i="0" dirty="0">
              <a:solidFill>
                <a:schemeClr val="bg1"/>
              </a:solidFill>
              <a:effectLst/>
              <a:latin typeface="+mn-lt"/>
            </a:endParaRPr>
          </a:p>
          <a:p>
            <a:r>
              <a:rPr lang="en-GB" u="sng" dirty="0">
                <a:solidFill>
                  <a:schemeClr val="bg1"/>
                </a:solidFill>
              </a:rPr>
              <a:t>Conceptual subitising</a:t>
            </a:r>
          </a:p>
          <a:p>
            <a:r>
              <a:rPr lang="en-GB" dirty="0">
                <a:solidFill>
                  <a:schemeClr val="bg1"/>
                </a:solidFill>
              </a:rPr>
              <a:t>Conceptual subitising is the ability to look at a number of objects as a combination of smaller amounts. Looking at the dice example, when we roll a 6 we do not instinctively know it is 6. Instead, we see two groups of 3, meaning there must be 6. </a:t>
            </a:r>
          </a:p>
          <a:p>
            <a:r>
              <a:rPr lang="en-GB" dirty="0">
                <a:solidFill>
                  <a:schemeClr val="bg1"/>
                </a:solidFill>
              </a:rPr>
              <a:t>Numbers can be grouped in different ways. For example, the number 8 can be interpreted by combining numbers like 3 + 5 or 4 + 4. Developing conceptual subitising skills is therefore an important step towards many other areas of maths. </a:t>
            </a:r>
          </a:p>
          <a:p>
            <a:pPr indent="0" algn="l">
              <a:lnSpc>
                <a:spcPct val="100000"/>
              </a:lnSpc>
              <a:buNone/>
            </a:pPr>
            <a:endParaRPr lang="en-GB" sz="1350" b="0" i="0" dirty="0">
              <a:solidFill>
                <a:schemeClr val="bg1"/>
              </a:solidFill>
              <a:effectLst/>
              <a:latin typeface="Nunito" pitchFamily="2" charset="0"/>
            </a:endParaRPr>
          </a:p>
        </p:txBody>
      </p:sp>
    </p:spTree>
    <p:extLst>
      <p:ext uri="{BB962C8B-B14F-4D97-AF65-F5344CB8AC3E}">
        <p14:creationId xmlns:p14="http://schemas.microsoft.com/office/powerpoint/2010/main" val="3397235472"/>
      </p:ext>
    </p:extLst>
  </p:cSld>
  <p:clrMapOvr>
    <a:masterClrMapping/>
  </p:clrMapOvr>
</p:sld>
</file>

<file path=ppt/theme/theme1.xml><?xml version="1.0" encoding="utf-8"?>
<a:theme xmlns:a="http://schemas.openxmlformats.org/drawingml/2006/main" name="SH_radial_light_gre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TotalTime>
  <Words>1096</Words>
  <Application>Microsoft Office PowerPoint</Application>
  <PresentationFormat>On-screen Show (4:3)</PresentationFormat>
  <Paragraphs>98</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ChalkyChuck</vt:lpstr>
      <vt:lpstr>Comic Sans MS</vt:lpstr>
      <vt:lpstr>Nunito</vt:lpstr>
      <vt:lpstr>roboto</vt:lpstr>
      <vt:lpstr>Sassoon Infant Rg</vt:lpstr>
      <vt:lpstr>SH_radial_light_grey</vt:lpstr>
      <vt:lpstr>PowerPoint Presentation</vt:lpstr>
      <vt:lpstr>Learning through play at school and home</vt:lpstr>
      <vt:lpstr>Learning through play at school and home</vt:lpstr>
      <vt:lpstr>PowerPoint Presentation</vt:lpstr>
      <vt:lpstr>PowerPoint Presentation</vt:lpstr>
      <vt:lpstr>Mathematical Language</vt:lpstr>
      <vt:lpstr>Problem solving, reasoning and pattern</vt:lpstr>
      <vt:lpstr>Weight and Measures</vt:lpstr>
      <vt:lpstr>Money</vt:lpstr>
      <vt:lpstr>Time/Passing of Time</vt:lpstr>
      <vt:lpstr>Fractions</vt:lpstr>
      <vt:lpstr>Other ideas to help at home</vt:lpstr>
      <vt:lpstr>Maths Group Work</vt:lpstr>
      <vt:lpstr>Subitising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 Readman</dc:creator>
  <cp:lastModifiedBy>Jen Readman</cp:lastModifiedBy>
  <cp:revision>2</cp:revision>
  <dcterms:created xsi:type="dcterms:W3CDTF">2014-03-17T17:26:49Z</dcterms:created>
  <dcterms:modified xsi:type="dcterms:W3CDTF">2026-08-24T16:16:21Z</dcterms:modified>
</cp:coreProperties>
</file>