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6" r:id="rId4"/>
  </p:sldMasterIdLst>
  <p:notesMasterIdLst>
    <p:notesMasterId r:id="rId47"/>
  </p:notesMasterIdLst>
  <p:handoutMasterIdLst>
    <p:handoutMasterId r:id="rId48"/>
  </p:handoutMasterIdLst>
  <p:sldIdLst>
    <p:sldId id="256" r:id="rId5"/>
    <p:sldId id="341" r:id="rId6"/>
    <p:sldId id="343" r:id="rId7"/>
    <p:sldId id="344" r:id="rId8"/>
    <p:sldId id="340" r:id="rId9"/>
    <p:sldId id="342" r:id="rId10"/>
    <p:sldId id="262" r:id="rId11"/>
    <p:sldId id="329" r:id="rId12"/>
    <p:sldId id="261" r:id="rId13"/>
    <p:sldId id="332" r:id="rId14"/>
    <p:sldId id="333" r:id="rId15"/>
    <p:sldId id="321" r:id="rId16"/>
    <p:sldId id="322" r:id="rId17"/>
    <p:sldId id="323" r:id="rId18"/>
    <p:sldId id="320" r:id="rId19"/>
    <p:sldId id="339" r:id="rId20"/>
    <p:sldId id="328" r:id="rId21"/>
    <p:sldId id="327" r:id="rId22"/>
    <p:sldId id="263" r:id="rId23"/>
    <p:sldId id="265" r:id="rId24"/>
    <p:sldId id="335" r:id="rId25"/>
    <p:sldId id="336" r:id="rId26"/>
    <p:sldId id="337" r:id="rId27"/>
    <p:sldId id="325" r:id="rId28"/>
    <p:sldId id="324" r:id="rId29"/>
    <p:sldId id="274" r:id="rId30"/>
    <p:sldId id="326" r:id="rId31"/>
    <p:sldId id="345" r:id="rId32"/>
    <p:sldId id="346" r:id="rId33"/>
    <p:sldId id="349" r:id="rId34"/>
    <p:sldId id="347" r:id="rId35"/>
    <p:sldId id="348" r:id="rId36"/>
    <p:sldId id="359" r:id="rId37"/>
    <p:sldId id="357" r:id="rId38"/>
    <p:sldId id="358" r:id="rId39"/>
    <p:sldId id="350" r:id="rId40"/>
    <p:sldId id="351" r:id="rId41"/>
    <p:sldId id="352" r:id="rId42"/>
    <p:sldId id="353" r:id="rId43"/>
    <p:sldId id="354" r:id="rId44"/>
    <p:sldId id="356" r:id="rId45"/>
    <p:sldId id="31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94"/>
    <p:restoredTop sz="94862"/>
  </p:normalViewPr>
  <p:slideViewPr>
    <p:cSldViewPr snapToGrid="0" snapToObjects="1">
      <p:cViewPr varScale="1">
        <p:scale>
          <a:sx n="105" d="100"/>
          <a:sy n="105" d="100"/>
        </p:scale>
        <p:origin x="54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D3ABF08-42A9-D54B-9E30-A4F7B61094C5}" type="datetimeFigureOut">
              <a:rPr lang="en-US" smtClean="0"/>
              <a:t>9/13/2026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A356746-53DD-CA4B-AD82-DC5F929D7780}" type="slidenum">
              <a:rPr lang="en-US" smtClean="0"/>
              <a:t>‹#›</a:t>
            </a:fld>
            <a:endParaRPr lang="en-US"/>
          </a:p>
        </p:txBody>
      </p:sp>
    </p:spTree>
    <p:extLst>
      <p:ext uri="{BB962C8B-B14F-4D97-AF65-F5344CB8AC3E}">
        <p14:creationId xmlns:p14="http://schemas.microsoft.com/office/powerpoint/2010/main" val="343429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D9BA38-7297-2D47-99F0-04116E7CD457}" type="datetimeFigureOut">
              <a:rPr lang="en-US" smtClean="0"/>
              <a:t>9/13/2026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E0E639-7678-794B-AC6F-D6BC1CAB4721}" type="slidenum">
              <a:rPr lang="en-US" smtClean="0"/>
              <a:t>‹#›</a:t>
            </a:fld>
            <a:endParaRPr lang="en-US"/>
          </a:p>
        </p:txBody>
      </p:sp>
    </p:spTree>
    <p:extLst>
      <p:ext uri="{BB962C8B-B14F-4D97-AF65-F5344CB8AC3E}">
        <p14:creationId xmlns:p14="http://schemas.microsoft.com/office/powerpoint/2010/main" val="321969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5DCA63-6001-164B-B4C5-CF83812A1EE6}"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5DCA63-6001-164B-B4C5-CF83812A1EE6}"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5DCA63-6001-164B-B4C5-CF83812A1EE6}"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75DCA63-6001-164B-B4C5-CF83812A1EE6}"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75DCA63-6001-164B-B4C5-CF83812A1EE6}" type="datetimeFigureOut">
              <a:rPr lang="en-US" smtClean="0"/>
              <a:t>9/13/2026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75DCA63-6001-164B-B4C5-CF83812A1EE6}" type="datetimeFigureOut">
              <a:rPr lang="en-US" smtClean="0"/>
              <a:t>9/13/2026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5DCA63-6001-164B-B4C5-CF83812A1EE6}" type="datetimeFigureOut">
              <a:rPr lang="en-US" smtClean="0"/>
              <a:t>9/13/2026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5DCA63-6001-164B-B4C5-CF83812A1EE6}"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5DCA63-6001-164B-B4C5-CF83812A1EE6}"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5DCA63-6001-164B-B4C5-CF83812A1EE6}"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5DCA63-6001-164B-B4C5-CF83812A1EE6}"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51148E-9316-D347-AD73-C7F3E6A3306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5DCA63-6001-164B-B4C5-CF83812A1EE6}" type="datetimeFigureOut">
              <a:rPr lang="en-US" smtClean="0"/>
              <a:t>9/13/2026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51148E-9316-D347-AD73-C7F3E6A33066}" type="slidenum">
              <a:rPr lang="en-US" smtClean="0"/>
              <a:t>‹#›</a:t>
            </a:fld>
            <a:endParaRPr lang="en-US"/>
          </a:p>
        </p:txBody>
      </p:sp>
    </p:spTree>
    <p:extLst>
      <p:ext uri="{BB962C8B-B14F-4D97-AF65-F5344CB8AC3E}">
        <p14:creationId xmlns:p14="http://schemas.microsoft.com/office/powerpoint/2010/main" val="2121934091"/>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christchurchschoolchelt.web05.juniperwebsites.co.uk/year-2"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www.oxfordreadingbuddy.com/uk" TargetMode="External"/><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tif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7.png"/><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2" Type="http://schemas.openxmlformats.org/officeDocument/2006/relationships/hyperlink" Target="https://www.gov.uk/government/publications/teacher-assessment-frameworks-at-the-end-of-key-stage-1/non-statutory-teacher-assessment-frameworks-at-the-end-of-key-stage-1" TargetMode="Externa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42.xml.rels><?xml version="1.0" encoding="UTF-8" standalone="yes"?>
<Relationships xmlns="http://schemas.openxmlformats.org/package/2006/relationships"><Relationship Id="rId3" Type="http://schemas.openxmlformats.org/officeDocument/2006/relationships/hyperlink" Target="http://www.firstschoolyears.com/" TargetMode="External"/><Relationship Id="rId7" Type="http://schemas.openxmlformats.org/officeDocument/2006/relationships/hyperlink" Target="http://www.phonicsplay.co.uk/" TargetMode="External"/><Relationship Id="rId2" Type="http://schemas.openxmlformats.org/officeDocument/2006/relationships/hyperlink" Target="http://www.free-phonics-worksheets.com/" TargetMode="External"/><Relationship Id="rId1" Type="http://schemas.openxmlformats.org/officeDocument/2006/relationships/slideLayout" Target="../slideLayouts/slideLayout7.xml"/><Relationship Id="rId6" Type="http://schemas.openxmlformats.org/officeDocument/2006/relationships/hyperlink" Target="http://www.ictgames.com/literacy.html" TargetMode="External"/><Relationship Id="rId5" Type="http://schemas.openxmlformats.org/officeDocument/2006/relationships/hyperlink" Target="http://www.bbc.co.uk/schools/ks1bitesize/literacy/" TargetMode="External"/><Relationship Id="rId4" Type="http://schemas.openxmlformats.org/officeDocument/2006/relationships/hyperlink" Target="http://www.bbc.co.uk/schools/wordsandpictures/phoni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36845" y="82340"/>
            <a:ext cx="1587500" cy="1600200"/>
          </a:xfrm>
          <a:prstGeom prst="rect">
            <a:avLst/>
          </a:prstGeom>
        </p:spPr>
      </p:pic>
      <p:sp>
        <p:nvSpPr>
          <p:cNvPr id="6" name="TextBox 5"/>
          <p:cNvSpPr txBox="1"/>
          <p:nvPr/>
        </p:nvSpPr>
        <p:spPr>
          <a:xfrm>
            <a:off x="2758440" y="1600825"/>
            <a:ext cx="6715760" cy="3416320"/>
          </a:xfrm>
          <a:prstGeom prst="rect">
            <a:avLst/>
          </a:prstGeom>
          <a:noFill/>
        </p:spPr>
        <p:txBody>
          <a:bodyPr wrap="square" rtlCol="0">
            <a:spAutoFit/>
          </a:bodyPr>
          <a:lstStyle/>
          <a:p>
            <a:pPr algn="ctr"/>
            <a:r>
              <a:rPr lang="en-US" sz="7200" u="sng" dirty="0"/>
              <a:t>Year 2 </a:t>
            </a:r>
          </a:p>
          <a:p>
            <a:pPr algn="ctr"/>
            <a:r>
              <a:rPr lang="en-US" sz="7200" u="sng" dirty="0"/>
              <a:t>Parent Meeting</a:t>
            </a:r>
          </a:p>
          <a:p>
            <a:pPr algn="ctr"/>
            <a:r>
              <a:rPr lang="en-US" sz="7200" u="sng" dirty="0"/>
              <a:t>2026</a:t>
            </a:r>
          </a:p>
        </p:txBody>
      </p:sp>
    </p:spTree>
    <p:extLst>
      <p:ext uri="{BB962C8B-B14F-4D97-AF65-F5344CB8AC3E}">
        <p14:creationId xmlns:p14="http://schemas.microsoft.com/office/powerpoint/2010/main" val="19393603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9FBE6-CAA2-4C98-8D58-B12B66AEF3BF}"/>
              </a:ext>
            </a:extLst>
          </p:cNvPr>
          <p:cNvSpPr>
            <a:spLocks noGrp="1"/>
          </p:cNvSpPr>
          <p:nvPr>
            <p:ph type="title"/>
          </p:nvPr>
        </p:nvSpPr>
        <p:spPr>
          <a:xfrm>
            <a:off x="0" y="-400051"/>
            <a:ext cx="10515600" cy="1325563"/>
          </a:xfrm>
        </p:spPr>
        <p:txBody>
          <a:bodyPr/>
          <a:lstStyle/>
          <a:p>
            <a:r>
              <a:rPr lang="en-GB" dirty="0"/>
              <a:t>Our curriculum</a:t>
            </a:r>
          </a:p>
        </p:txBody>
      </p:sp>
      <p:sp>
        <p:nvSpPr>
          <p:cNvPr id="3" name="Content Placeholder 2">
            <a:extLst>
              <a:ext uri="{FF2B5EF4-FFF2-40B4-BE49-F238E27FC236}">
                <a16:creationId xmlns:a16="http://schemas.microsoft.com/office/drawing/2014/main" id="{612A9AE3-148A-4D13-BC4C-0FB116D6A989}"/>
              </a:ext>
            </a:extLst>
          </p:cNvPr>
          <p:cNvSpPr>
            <a:spLocks noGrp="1"/>
          </p:cNvSpPr>
          <p:nvPr>
            <p:ph idx="1"/>
          </p:nvPr>
        </p:nvSpPr>
        <p:spPr>
          <a:xfrm>
            <a:off x="65314" y="1428638"/>
            <a:ext cx="11288486" cy="4351338"/>
          </a:xfrm>
        </p:spPr>
        <p:txBody>
          <a:bodyPr/>
          <a:lstStyle/>
          <a:p>
            <a:pPr marL="0" indent="0">
              <a:buNone/>
            </a:pPr>
            <a:endParaRPr lang="en-GB" dirty="0"/>
          </a:p>
          <a:p>
            <a:endParaRPr lang="en-GB" dirty="0"/>
          </a:p>
        </p:txBody>
      </p:sp>
      <p:pic>
        <p:nvPicPr>
          <p:cNvPr id="4" name="Picture 3">
            <a:extLst>
              <a:ext uri="{FF2B5EF4-FFF2-40B4-BE49-F238E27FC236}">
                <a16:creationId xmlns:a16="http://schemas.microsoft.com/office/drawing/2014/main" id="{4D689219-FF7C-4C6A-BA6A-91B19AD45AD3}"/>
              </a:ext>
            </a:extLst>
          </p:cNvPr>
          <p:cNvPicPr>
            <a:picLocks noChangeAspect="1"/>
          </p:cNvPicPr>
          <p:nvPr/>
        </p:nvPicPr>
        <p:blipFill>
          <a:blip r:embed="rId2"/>
          <a:stretch>
            <a:fillRect/>
          </a:stretch>
        </p:blipFill>
        <p:spPr>
          <a:xfrm>
            <a:off x="7457286" y="562991"/>
            <a:ext cx="4157335" cy="4041684"/>
          </a:xfrm>
          <a:prstGeom prst="rect">
            <a:avLst/>
          </a:prstGeom>
        </p:spPr>
      </p:pic>
      <p:pic>
        <p:nvPicPr>
          <p:cNvPr id="5" name="Picture 4">
            <a:extLst>
              <a:ext uri="{FF2B5EF4-FFF2-40B4-BE49-F238E27FC236}">
                <a16:creationId xmlns:a16="http://schemas.microsoft.com/office/drawing/2014/main" id="{E1EF14CE-0081-437E-98A3-684F728D745D}"/>
              </a:ext>
            </a:extLst>
          </p:cNvPr>
          <p:cNvPicPr>
            <a:picLocks noChangeAspect="1"/>
          </p:cNvPicPr>
          <p:nvPr/>
        </p:nvPicPr>
        <p:blipFill>
          <a:blip r:embed="rId3"/>
          <a:stretch>
            <a:fillRect/>
          </a:stretch>
        </p:blipFill>
        <p:spPr>
          <a:xfrm>
            <a:off x="1973103" y="5242739"/>
            <a:ext cx="7562850" cy="1581150"/>
          </a:xfrm>
          <a:prstGeom prst="rect">
            <a:avLst/>
          </a:prstGeom>
        </p:spPr>
      </p:pic>
      <p:pic>
        <p:nvPicPr>
          <p:cNvPr id="8" name="Picture 7">
            <a:extLst>
              <a:ext uri="{FF2B5EF4-FFF2-40B4-BE49-F238E27FC236}">
                <a16:creationId xmlns:a16="http://schemas.microsoft.com/office/drawing/2014/main" id="{B2515C01-FAA9-D77A-3CB0-EFF2F1DEAC26}"/>
              </a:ext>
            </a:extLst>
          </p:cNvPr>
          <p:cNvPicPr>
            <a:picLocks noChangeAspect="1"/>
          </p:cNvPicPr>
          <p:nvPr/>
        </p:nvPicPr>
        <p:blipFill>
          <a:blip r:embed="rId4"/>
          <a:stretch>
            <a:fillRect/>
          </a:stretch>
        </p:blipFill>
        <p:spPr>
          <a:xfrm>
            <a:off x="3794992" y="205240"/>
            <a:ext cx="3255065" cy="4604675"/>
          </a:xfrm>
          <a:prstGeom prst="rect">
            <a:avLst/>
          </a:prstGeom>
        </p:spPr>
      </p:pic>
    </p:spTree>
    <p:extLst>
      <p:ext uri="{BB962C8B-B14F-4D97-AF65-F5344CB8AC3E}">
        <p14:creationId xmlns:p14="http://schemas.microsoft.com/office/powerpoint/2010/main" val="704252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17399-42A1-46B2-8239-D982624AB47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AE6E5DD-1F08-4BC7-B95E-6AAD026A25E3}"/>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5108BA4B-0E9D-D314-29E5-D85C4EA15619}"/>
              </a:ext>
            </a:extLst>
          </p:cNvPr>
          <p:cNvPicPr>
            <a:picLocks noChangeAspect="1"/>
          </p:cNvPicPr>
          <p:nvPr/>
        </p:nvPicPr>
        <p:blipFill>
          <a:blip r:embed="rId2"/>
          <a:stretch>
            <a:fillRect/>
          </a:stretch>
        </p:blipFill>
        <p:spPr>
          <a:xfrm>
            <a:off x="605664" y="156322"/>
            <a:ext cx="10851768" cy="6537957"/>
          </a:xfrm>
          <a:prstGeom prst="rect">
            <a:avLst/>
          </a:prstGeom>
        </p:spPr>
      </p:pic>
    </p:spTree>
    <p:extLst>
      <p:ext uri="{BB962C8B-B14F-4D97-AF65-F5344CB8AC3E}">
        <p14:creationId xmlns:p14="http://schemas.microsoft.com/office/powerpoint/2010/main" val="8662205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846AA-DFE0-4698-B85C-1A202AAC4D0A}"/>
              </a:ext>
            </a:extLst>
          </p:cNvPr>
          <p:cNvSpPr>
            <a:spLocks noGrp="1"/>
          </p:cNvSpPr>
          <p:nvPr>
            <p:ph type="title"/>
          </p:nvPr>
        </p:nvSpPr>
        <p:spPr>
          <a:xfrm>
            <a:off x="175726" y="18255"/>
            <a:ext cx="10515600" cy="1325563"/>
          </a:xfrm>
        </p:spPr>
        <p:txBody>
          <a:bodyPr/>
          <a:lstStyle/>
          <a:p>
            <a:r>
              <a:rPr lang="en-GB" b="1" dirty="0"/>
              <a:t>Year 2 Webpage</a:t>
            </a:r>
          </a:p>
        </p:txBody>
      </p:sp>
      <p:sp>
        <p:nvSpPr>
          <p:cNvPr id="5" name="TextBox 4">
            <a:extLst>
              <a:ext uri="{FF2B5EF4-FFF2-40B4-BE49-F238E27FC236}">
                <a16:creationId xmlns:a16="http://schemas.microsoft.com/office/drawing/2014/main" id="{46F6F9A4-0E5D-4A6B-B1CD-02D3A96F92FC}"/>
              </a:ext>
            </a:extLst>
          </p:cNvPr>
          <p:cNvSpPr txBox="1"/>
          <p:nvPr/>
        </p:nvSpPr>
        <p:spPr>
          <a:xfrm>
            <a:off x="1376824" y="1389432"/>
            <a:ext cx="7008224" cy="369332"/>
          </a:xfrm>
          <a:prstGeom prst="rect">
            <a:avLst/>
          </a:prstGeom>
          <a:noFill/>
        </p:spPr>
        <p:txBody>
          <a:bodyPr wrap="square" rtlCol="0">
            <a:spAutoFit/>
          </a:bodyPr>
          <a:lstStyle/>
          <a:p>
            <a:r>
              <a:rPr lang="en-GB" dirty="0">
                <a:hlinkClick r:id="rId2"/>
              </a:rPr>
              <a:t>https://christchurchschoolchelt.web05.juniperwebsites.co.uk/year-2</a:t>
            </a:r>
            <a:r>
              <a:rPr lang="en-GB" dirty="0"/>
              <a:t> </a:t>
            </a:r>
          </a:p>
        </p:txBody>
      </p:sp>
      <p:pic>
        <p:nvPicPr>
          <p:cNvPr id="6" name="Picture 5">
            <a:extLst>
              <a:ext uri="{FF2B5EF4-FFF2-40B4-BE49-F238E27FC236}">
                <a16:creationId xmlns:a16="http://schemas.microsoft.com/office/drawing/2014/main" id="{3D1FE3DD-099B-7196-A108-B5DE75BA92CC}"/>
              </a:ext>
            </a:extLst>
          </p:cNvPr>
          <p:cNvPicPr>
            <a:picLocks noChangeAspect="1"/>
          </p:cNvPicPr>
          <p:nvPr/>
        </p:nvPicPr>
        <p:blipFill>
          <a:blip r:embed="rId3"/>
          <a:stretch>
            <a:fillRect/>
          </a:stretch>
        </p:blipFill>
        <p:spPr>
          <a:xfrm>
            <a:off x="0" y="2727710"/>
            <a:ext cx="12192000" cy="3512660"/>
          </a:xfrm>
          <a:prstGeom prst="rect">
            <a:avLst/>
          </a:prstGeom>
        </p:spPr>
      </p:pic>
    </p:spTree>
    <p:extLst>
      <p:ext uri="{BB962C8B-B14F-4D97-AF65-F5344CB8AC3E}">
        <p14:creationId xmlns:p14="http://schemas.microsoft.com/office/powerpoint/2010/main" val="30497683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05569-C976-4288-8764-726607AE8FC2}"/>
              </a:ext>
            </a:extLst>
          </p:cNvPr>
          <p:cNvSpPr>
            <a:spLocks noGrp="1"/>
          </p:cNvSpPr>
          <p:nvPr>
            <p:ph type="title"/>
          </p:nvPr>
        </p:nvSpPr>
        <p:spPr>
          <a:xfrm>
            <a:off x="175727" y="-120067"/>
            <a:ext cx="10515600" cy="1325563"/>
          </a:xfrm>
        </p:spPr>
        <p:txBody>
          <a:bodyPr/>
          <a:lstStyle/>
          <a:p>
            <a:r>
              <a:rPr lang="en-GB" b="1" dirty="0"/>
              <a:t>Maths in Year 2</a:t>
            </a:r>
          </a:p>
        </p:txBody>
      </p:sp>
      <p:sp>
        <p:nvSpPr>
          <p:cNvPr id="3" name="Content Placeholder 2">
            <a:extLst>
              <a:ext uri="{FF2B5EF4-FFF2-40B4-BE49-F238E27FC236}">
                <a16:creationId xmlns:a16="http://schemas.microsoft.com/office/drawing/2014/main" id="{2C537D6D-F737-4A29-A016-A63D90F6AAE5}"/>
              </a:ext>
            </a:extLst>
          </p:cNvPr>
          <p:cNvSpPr>
            <a:spLocks noGrp="1"/>
          </p:cNvSpPr>
          <p:nvPr>
            <p:ph idx="1"/>
          </p:nvPr>
        </p:nvSpPr>
        <p:spPr>
          <a:xfrm>
            <a:off x="175727" y="1940768"/>
            <a:ext cx="11431555" cy="5428569"/>
          </a:xfrm>
        </p:spPr>
        <p:txBody>
          <a:bodyPr>
            <a:normAutofit/>
          </a:bodyPr>
          <a:lstStyle/>
          <a:p>
            <a:pPr marL="0" indent="0">
              <a:buNone/>
            </a:pPr>
            <a:r>
              <a:rPr lang="en-GB" b="1" dirty="0"/>
              <a:t>Place Value / Addition and Subtraction / Multiplication and Division / Geometry / Money / Measure / Position and Direction /Fractions /  Statistics/ Time</a:t>
            </a:r>
          </a:p>
          <a:p>
            <a:pPr marL="0" indent="0">
              <a:buNone/>
            </a:pPr>
            <a:r>
              <a:rPr lang="en-GB" dirty="0"/>
              <a:t>I have videos on our website which might help explain how we teach different aspects of Maths. </a:t>
            </a:r>
          </a:p>
          <a:p>
            <a:pPr marL="0" indent="0">
              <a:buNone/>
            </a:pPr>
            <a:r>
              <a:rPr lang="en-GB" dirty="0"/>
              <a:t>Support your child by using NumBots for little and often practise of addition and subtraction. </a:t>
            </a:r>
          </a:p>
          <a:p>
            <a:pPr marL="0" indent="0">
              <a:buNone/>
            </a:pPr>
            <a:r>
              <a:rPr lang="en-GB" dirty="0"/>
              <a:t>We will move onto Times Tables Rock Stars after our lessons on multiplication and division. </a:t>
            </a:r>
          </a:p>
          <a:p>
            <a:pPr marL="0" indent="0">
              <a:buNone/>
            </a:pPr>
            <a:r>
              <a:rPr lang="en-GB" dirty="0"/>
              <a:t>By the end of Year 2, pupils need to know 2, 5, 10 x tables and begin 3 x tables. </a:t>
            </a:r>
          </a:p>
        </p:txBody>
      </p:sp>
      <p:pic>
        <p:nvPicPr>
          <p:cNvPr id="2050" name="Picture 2" descr="Times Tables Rockstars and Numbots - Maths Learning at Home">
            <a:extLst>
              <a:ext uri="{FF2B5EF4-FFF2-40B4-BE49-F238E27FC236}">
                <a16:creationId xmlns:a16="http://schemas.microsoft.com/office/drawing/2014/main" id="{16184ED3-06FA-429F-A3B4-7DFC78960F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34350" y="93309"/>
            <a:ext cx="3257650" cy="1847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5457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88553-4B96-4E9D-8535-86C7C5D69D4D}"/>
              </a:ext>
            </a:extLst>
          </p:cNvPr>
          <p:cNvSpPr>
            <a:spLocks noGrp="1"/>
          </p:cNvSpPr>
          <p:nvPr>
            <p:ph type="title"/>
          </p:nvPr>
        </p:nvSpPr>
        <p:spPr/>
        <p:txBody>
          <a:bodyPr/>
          <a:lstStyle/>
          <a:p>
            <a:r>
              <a:rPr lang="en-GB" b="1" dirty="0"/>
              <a:t>NumBots</a:t>
            </a:r>
            <a:r>
              <a:rPr lang="en-GB" dirty="0"/>
              <a:t> </a:t>
            </a:r>
          </a:p>
        </p:txBody>
      </p:sp>
      <p:sp>
        <p:nvSpPr>
          <p:cNvPr id="3" name="Content Placeholder 2">
            <a:extLst>
              <a:ext uri="{FF2B5EF4-FFF2-40B4-BE49-F238E27FC236}">
                <a16:creationId xmlns:a16="http://schemas.microsoft.com/office/drawing/2014/main" id="{B8FD7442-2E29-470C-8337-6B7C4905BA77}"/>
              </a:ext>
            </a:extLst>
          </p:cNvPr>
          <p:cNvSpPr>
            <a:spLocks noGrp="1"/>
          </p:cNvSpPr>
          <p:nvPr>
            <p:ph idx="1"/>
          </p:nvPr>
        </p:nvSpPr>
        <p:spPr>
          <a:xfrm>
            <a:off x="0" y="2212584"/>
            <a:ext cx="12192001" cy="5831632"/>
          </a:xfrm>
        </p:spPr>
        <p:txBody>
          <a:bodyPr>
            <a:normAutofit fontScale="40000" lnSpcReduction="20000"/>
          </a:bodyPr>
          <a:lstStyle/>
          <a:p>
            <a:pPr marL="0" indent="0" fontAlgn="t">
              <a:buNone/>
            </a:pPr>
            <a:r>
              <a:rPr lang="en-GB" sz="4000" b="1" dirty="0"/>
              <a:t>COUNTING TO CALCULATING</a:t>
            </a:r>
          </a:p>
          <a:p>
            <a:pPr marL="0" indent="0" fontAlgn="t">
              <a:buNone/>
            </a:pPr>
            <a:r>
              <a:rPr lang="en-GB" sz="4000" dirty="0"/>
              <a:t>NumBots equips each pupil with the set of core maths skills they require by building their knowledge from the ground up - starting at the very beginning with subitising.</a:t>
            </a:r>
          </a:p>
          <a:p>
            <a:pPr marL="0" indent="0" fontAlgn="t">
              <a:buNone/>
            </a:pPr>
            <a:r>
              <a:rPr lang="en-GB" sz="4000" dirty="0"/>
              <a:t>Once pupils can recognise small quantities of objects (“counting-without-counting”), they are asked to subitise two groups, presented together. The deliberate use of previous arrangements helps introduce the idea of numbers being partitioned, laying the foundation for number bonds.</a:t>
            </a:r>
          </a:p>
          <a:p>
            <a:pPr marL="0" indent="0" fontAlgn="t">
              <a:buNone/>
            </a:pPr>
            <a:r>
              <a:rPr lang="en-GB" sz="4000" dirty="0"/>
              <a:t>Familiar pictorial representations (including bar models and cherries) raise the difficulty of questions without affecting pupils’ confidence. Pupils begin to explore abstract number problems within 10, and practice automating their responses to “one/two more/less than...” questions.</a:t>
            </a:r>
          </a:p>
          <a:p>
            <a:pPr marL="0" indent="0" fontAlgn="t">
              <a:buNone/>
            </a:pPr>
            <a:r>
              <a:rPr lang="en-GB" sz="4000" dirty="0"/>
              <a:t>This natural mathematical progression from one concept to the next ensures pupils are fully prepared to move on, from adding and subtracting within 10, to bridging 10, to finally answering questions involving two-digit numbers. Number lines and hundred squares are then used to explain more sophisticated addition and subtraction strategies, such as partitioning and compensation.</a:t>
            </a:r>
          </a:p>
          <a:p>
            <a:pPr marL="0" indent="0" fontAlgn="t">
              <a:buNone/>
            </a:pPr>
            <a:r>
              <a:rPr lang="en-GB" sz="4000" b="1" dirty="0"/>
              <a:t>AUTOMATICY &amp; UNDERSTANDING</a:t>
            </a:r>
          </a:p>
          <a:p>
            <a:pPr marL="0" indent="0" fontAlgn="t">
              <a:buNone/>
            </a:pPr>
            <a:r>
              <a:rPr lang="en-GB" sz="4000" dirty="0"/>
              <a:t>Instant recall of key number facts must be built on a secure and genuine mathematical understanding in order for pupils to move forward and solve increasingly complex problems.</a:t>
            </a:r>
          </a:p>
          <a:p>
            <a:pPr marL="0" indent="0" fontAlgn="t">
              <a:buNone/>
            </a:pPr>
            <a:r>
              <a:rPr lang="en-GB" sz="4000" dirty="0"/>
              <a:t>NumBots Story Mode is designed to develop pupils’ understanding of the relationship between different numbers and concepts, such as partitioning and the part-whole model. NumBots’ deliberate teaching-for-mastery approach has led to carefully sequenced and varied levels that ensure pupils fully grasp each essential new skill. As a result of methodically layering up the complexity, pupils maintain maths confidence and are primed to learn the next concept.</a:t>
            </a:r>
          </a:p>
          <a:p>
            <a:pPr marL="0" indent="0" fontAlgn="t">
              <a:buNone/>
            </a:pPr>
            <a:r>
              <a:rPr lang="en-GB" sz="4000" dirty="0"/>
              <a:t>As well as cementing their understanding, pupils’ recall is also significantly boosted. While Story Mode is underpinned by best practice in memory formation - i.e. short, spaced practice sessions on interleaved material - the quick-fire questions and low-stakes quizzing in Challenge Mode enhances pupils’ retrieval of number bonds and addition and subtraction facts and improves the efficiency of their mental strategies.</a:t>
            </a:r>
          </a:p>
        </p:txBody>
      </p:sp>
      <p:pic>
        <p:nvPicPr>
          <p:cNvPr id="4" name="Picture 2" descr="Times Tables Rockstars and Numbots - Maths Learning at Home">
            <a:extLst>
              <a:ext uri="{FF2B5EF4-FFF2-40B4-BE49-F238E27FC236}">
                <a16:creationId xmlns:a16="http://schemas.microsoft.com/office/drawing/2014/main" id="{0D104F61-8E87-42FA-9466-61A75156879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7762"/>
          <a:stretch/>
        </p:blipFill>
        <p:spPr bwMode="auto">
          <a:xfrm>
            <a:off x="3168032" y="149293"/>
            <a:ext cx="1655894" cy="22232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F8F0DA2-06A8-4F1E-A572-57AA8AA16BF3}"/>
              </a:ext>
            </a:extLst>
          </p:cNvPr>
          <p:cNvSpPr txBox="1"/>
          <p:nvPr/>
        </p:nvSpPr>
        <p:spPr>
          <a:xfrm>
            <a:off x="5682343" y="522514"/>
            <a:ext cx="5253135" cy="461665"/>
          </a:xfrm>
          <a:prstGeom prst="rect">
            <a:avLst/>
          </a:prstGeom>
          <a:noFill/>
        </p:spPr>
        <p:txBody>
          <a:bodyPr wrap="square" rtlCol="0">
            <a:spAutoFit/>
          </a:bodyPr>
          <a:lstStyle/>
          <a:p>
            <a:r>
              <a:rPr lang="en-GB" sz="2400" b="1" dirty="0"/>
              <a:t>Their log in is in their reading diaries.</a:t>
            </a:r>
          </a:p>
        </p:txBody>
      </p:sp>
    </p:spTree>
    <p:extLst>
      <p:ext uri="{BB962C8B-B14F-4D97-AF65-F5344CB8AC3E}">
        <p14:creationId xmlns:p14="http://schemas.microsoft.com/office/powerpoint/2010/main" val="3727052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D1AC11-0409-4B87-BC11-65D5547B98FF}"/>
              </a:ext>
            </a:extLst>
          </p:cNvPr>
          <p:cNvPicPr>
            <a:picLocks noChangeAspect="1"/>
          </p:cNvPicPr>
          <p:nvPr/>
        </p:nvPicPr>
        <p:blipFill>
          <a:blip r:embed="rId2"/>
          <a:stretch>
            <a:fillRect/>
          </a:stretch>
        </p:blipFill>
        <p:spPr>
          <a:xfrm>
            <a:off x="397328" y="209550"/>
            <a:ext cx="11496522" cy="5911332"/>
          </a:xfrm>
          <a:prstGeom prst="rect">
            <a:avLst/>
          </a:prstGeom>
        </p:spPr>
      </p:pic>
    </p:spTree>
    <p:extLst>
      <p:ext uri="{BB962C8B-B14F-4D97-AF65-F5344CB8AC3E}">
        <p14:creationId xmlns:p14="http://schemas.microsoft.com/office/powerpoint/2010/main" val="4132806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3B61E6-62F8-4E32-B488-5D726198D8FA}"/>
              </a:ext>
            </a:extLst>
          </p:cNvPr>
          <p:cNvPicPr>
            <a:picLocks noChangeAspect="1"/>
          </p:cNvPicPr>
          <p:nvPr/>
        </p:nvPicPr>
        <p:blipFill>
          <a:blip r:embed="rId2"/>
          <a:stretch>
            <a:fillRect/>
          </a:stretch>
        </p:blipFill>
        <p:spPr>
          <a:xfrm>
            <a:off x="1127896" y="0"/>
            <a:ext cx="9936207" cy="6858000"/>
          </a:xfrm>
          <a:prstGeom prst="rect">
            <a:avLst/>
          </a:prstGeom>
        </p:spPr>
      </p:pic>
    </p:spTree>
    <p:extLst>
      <p:ext uri="{BB962C8B-B14F-4D97-AF65-F5344CB8AC3E}">
        <p14:creationId xmlns:p14="http://schemas.microsoft.com/office/powerpoint/2010/main" val="392024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64A3027-41EE-4E24-B3A4-03037CC76D1F}"/>
              </a:ext>
            </a:extLst>
          </p:cNvPr>
          <p:cNvPicPr>
            <a:picLocks noChangeAspect="1"/>
          </p:cNvPicPr>
          <p:nvPr/>
        </p:nvPicPr>
        <p:blipFill>
          <a:blip r:embed="rId2"/>
          <a:stretch>
            <a:fillRect/>
          </a:stretch>
        </p:blipFill>
        <p:spPr>
          <a:xfrm>
            <a:off x="0" y="0"/>
            <a:ext cx="5939385" cy="3655851"/>
          </a:xfrm>
          <a:prstGeom prst="rect">
            <a:avLst/>
          </a:prstGeom>
        </p:spPr>
      </p:pic>
      <p:pic>
        <p:nvPicPr>
          <p:cNvPr id="4" name="Picture 3">
            <a:extLst>
              <a:ext uri="{FF2B5EF4-FFF2-40B4-BE49-F238E27FC236}">
                <a16:creationId xmlns:a16="http://schemas.microsoft.com/office/drawing/2014/main" id="{A1964886-4725-4F7B-9A9F-7A365948CB2C}"/>
              </a:ext>
            </a:extLst>
          </p:cNvPr>
          <p:cNvPicPr>
            <a:picLocks noChangeAspect="1"/>
          </p:cNvPicPr>
          <p:nvPr/>
        </p:nvPicPr>
        <p:blipFill>
          <a:blip r:embed="rId3"/>
          <a:stretch>
            <a:fillRect/>
          </a:stretch>
        </p:blipFill>
        <p:spPr>
          <a:xfrm>
            <a:off x="3445359" y="3429000"/>
            <a:ext cx="7243791" cy="3243995"/>
          </a:xfrm>
          <a:prstGeom prst="rect">
            <a:avLst/>
          </a:prstGeom>
        </p:spPr>
      </p:pic>
      <p:pic>
        <p:nvPicPr>
          <p:cNvPr id="5" name="Picture 4">
            <a:extLst>
              <a:ext uri="{FF2B5EF4-FFF2-40B4-BE49-F238E27FC236}">
                <a16:creationId xmlns:a16="http://schemas.microsoft.com/office/drawing/2014/main" id="{92FE1345-24F7-4CF1-A291-94A15B1AB6C4}"/>
              </a:ext>
            </a:extLst>
          </p:cNvPr>
          <p:cNvPicPr>
            <a:picLocks noChangeAspect="1"/>
          </p:cNvPicPr>
          <p:nvPr/>
        </p:nvPicPr>
        <p:blipFill>
          <a:blip r:embed="rId4"/>
          <a:stretch>
            <a:fillRect/>
          </a:stretch>
        </p:blipFill>
        <p:spPr>
          <a:xfrm>
            <a:off x="446052" y="4185755"/>
            <a:ext cx="2523640" cy="2067501"/>
          </a:xfrm>
          <a:prstGeom prst="rect">
            <a:avLst/>
          </a:prstGeom>
        </p:spPr>
      </p:pic>
      <p:pic>
        <p:nvPicPr>
          <p:cNvPr id="1026" name="Picture 2" descr="ELS Essential Spelling: Year 2: Year 2 Teaching Subscription: Oxford  University Press">
            <a:extLst>
              <a:ext uri="{FF2B5EF4-FFF2-40B4-BE49-F238E27FC236}">
                <a16:creationId xmlns:a16="http://schemas.microsoft.com/office/drawing/2014/main" id="{59260B0E-7BC8-484F-A268-927DB24BFF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1572" y="110166"/>
            <a:ext cx="2586381" cy="2586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8735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2C838-ECF4-4372-8620-E81FA658C35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D46B63A-667D-4A63-8845-42F19DC823F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4ACAB220-6E5C-4E9B-9DA1-9E769755A5C9}"/>
              </a:ext>
            </a:extLst>
          </p:cNvPr>
          <p:cNvPicPr>
            <a:picLocks noChangeAspect="1"/>
          </p:cNvPicPr>
          <p:nvPr/>
        </p:nvPicPr>
        <p:blipFill>
          <a:blip r:embed="rId2"/>
          <a:stretch>
            <a:fillRect/>
          </a:stretch>
        </p:blipFill>
        <p:spPr>
          <a:xfrm>
            <a:off x="-1" y="365124"/>
            <a:ext cx="12201583" cy="5727765"/>
          </a:xfrm>
          <a:prstGeom prst="rect">
            <a:avLst/>
          </a:prstGeom>
        </p:spPr>
      </p:pic>
    </p:spTree>
    <p:extLst>
      <p:ext uri="{BB962C8B-B14F-4D97-AF65-F5344CB8AC3E}">
        <p14:creationId xmlns:p14="http://schemas.microsoft.com/office/powerpoint/2010/main" val="3000537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5A269AB-F6D6-413D-8F12-CD0E51C66F64}"/>
              </a:ext>
            </a:extLst>
          </p:cNvPr>
          <p:cNvPicPr>
            <a:picLocks noChangeAspect="1"/>
          </p:cNvPicPr>
          <p:nvPr/>
        </p:nvPicPr>
        <p:blipFill>
          <a:blip r:embed="rId2"/>
          <a:stretch>
            <a:fillRect/>
          </a:stretch>
        </p:blipFill>
        <p:spPr>
          <a:xfrm>
            <a:off x="1855041" y="111227"/>
            <a:ext cx="8809847" cy="6381648"/>
          </a:xfrm>
          <a:prstGeom prst="rect">
            <a:avLst/>
          </a:prstGeom>
        </p:spPr>
      </p:pic>
    </p:spTree>
    <p:extLst>
      <p:ext uri="{BB962C8B-B14F-4D97-AF65-F5344CB8AC3E}">
        <p14:creationId xmlns:p14="http://schemas.microsoft.com/office/powerpoint/2010/main" val="3579466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6D008-F230-4266-AE96-A2E70C06EC9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2B98C9A-443C-4FBB-A044-C8EE376F362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81BC9CB-2970-4BA9-8647-3ABF22951775}"/>
              </a:ext>
            </a:extLst>
          </p:cNvPr>
          <p:cNvPicPr>
            <a:picLocks noChangeAspect="1"/>
          </p:cNvPicPr>
          <p:nvPr/>
        </p:nvPicPr>
        <p:blipFill>
          <a:blip r:embed="rId2"/>
          <a:stretch>
            <a:fillRect/>
          </a:stretch>
        </p:blipFill>
        <p:spPr>
          <a:xfrm>
            <a:off x="727788" y="493780"/>
            <a:ext cx="10226350" cy="5683183"/>
          </a:xfrm>
          <a:prstGeom prst="rect">
            <a:avLst/>
          </a:prstGeom>
        </p:spPr>
      </p:pic>
    </p:spTree>
    <p:extLst>
      <p:ext uri="{BB962C8B-B14F-4D97-AF65-F5344CB8AC3E}">
        <p14:creationId xmlns:p14="http://schemas.microsoft.com/office/powerpoint/2010/main" val="1331931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A61934-4AD2-40D0-9712-6F40312B2DA7}"/>
              </a:ext>
            </a:extLst>
          </p:cNvPr>
          <p:cNvPicPr>
            <a:picLocks noChangeAspect="1"/>
          </p:cNvPicPr>
          <p:nvPr/>
        </p:nvPicPr>
        <p:blipFill>
          <a:blip r:embed="rId2"/>
          <a:stretch>
            <a:fillRect/>
          </a:stretch>
        </p:blipFill>
        <p:spPr>
          <a:xfrm>
            <a:off x="1996750" y="217400"/>
            <a:ext cx="7833165" cy="6435327"/>
          </a:xfrm>
          <a:prstGeom prst="rect">
            <a:avLst/>
          </a:prstGeom>
        </p:spPr>
      </p:pic>
    </p:spTree>
    <p:extLst>
      <p:ext uri="{BB962C8B-B14F-4D97-AF65-F5344CB8AC3E}">
        <p14:creationId xmlns:p14="http://schemas.microsoft.com/office/powerpoint/2010/main" val="11190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461CB-0403-48D4-B036-813CBF86143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6A4ED61-2C01-4A71-AB02-EADE01153085}"/>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9A886CB-C835-4499-8CD3-DF4035D7F185}"/>
              </a:ext>
            </a:extLst>
          </p:cNvPr>
          <p:cNvPicPr>
            <a:picLocks noChangeAspect="1"/>
          </p:cNvPicPr>
          <p:nvPr/>
        </p:nvPicPr>
        <p:blipFill>
          <a:blip r:embed="rId2"/>
          <a:stretch>
            <a:fillRect/>
          </a:stretch>
        </p:blipFill>
        <p:spPr>
          <a:xfrm>
            <a:off x="771525" y="271462"/>
            <a:ext cx="10648950" cy="6315075"/>
          </a:xfrm>
          <a:prstGeom prst="rect">
            <a:avLst/>
          </a:prstGeom>
        </p:spPr>
      </p:pic>
    </p:spTree>
    <p:extLst>
      <p:ext uri="{BB962C8B-B14F-4D97-AF65-F5344CB8AC3E}">
        <p14:creationId xmlns:p14="http://schemas.microsoft.com/office/powerpoint/2010/main" val="3055827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en-US" u="sng" dirty="0"/>
              <a:t>How do we teach phonics </a:t>
            </a:r>
            <a:br>
              <a:rPr lang="en-US" u="sng" dirty="0"/>
            </a:br>
            <a:r>
              <a:rPr lang="en-US" u="sng" dirty="0"/>
              <a:t>at Christ Church?</a:t>
            </a:r>
          </a:p>
        </p:txBody>
      </p:sp>
      <p:sp>
        <p:nvSpPr>
          <p:cNvPr id="3" name="Content Placeholder 2"/>
          <p:cNvSpPr>
            <a:spLocks noGrp="1"/>
          </p:cNvSpPr>
          <p:nvPr>
            <p:ph idx="1"/>
          </p:nvPr>
        </p:nvSpPr>
        <p:spPr>
          <a:xfrm>
            <a:off x="0" y="1455677"/>
            <a:ext cx="5424190" cy="5317833"/>
          </a:xfrm>
        </p:spPr>
        <p:txBody>
          <a:bodyPr>
            <a:normAutofit/>
          </a:bodyPr>
          <a:lstStyle/>
          <a:p>
            <a:r>
              <a:rPr lang="en-US" sz="2400" dirty="0"/>
              <a:t>In Year 2, the majority of children normally progress on to the spelling patterns in the Year 2 Spelling Appendix using “Essential Spelling.” </a:t>
            </a:r>
          </a:p>
          <a:p>
            <a:r>
              <a:rPr lang="en-US" sz="2400" dirty="0"/>
              <a:t>Pupils who have not secured their knowledge of phonics have short interventions to plug their gaps. We regularly assess their sound recognition and send home lists for you to practice at home too. </a:t>
            </a:r>
          </a:p>
          <a:p>
            <a:r>
              <a:rPr lang="en-US" sz="2400" dirty="0"/>
              <a:t> </a:t>
            </a:r>
            <a:r>
              <a:rPr lang="en-US" sz="2400" dirty="0">
                <a:solidFill>
                  <a:srgbClr val="FF0000"/>
                </a:solidFill>
              </a:rPr>
              <a:t>The children also learn “harder to read and spell words.” </a:t>
            </a:r>
          </a:p>
        </p:txBody>
      </p:sp>
      <p:pic>
        <p:nvPicPr>
          <p:cNvPr id="4" name="Picture 3"/>
          <p:cNvPicPr>
            <a:picLocks noChangeAspect="1"/>
          </p:cNvPicPr>
          <p:nvPr/>
        </p:nvPicPr>
        <p:blipFill>
          <a:blip r:embed="rId2"/>
          <a:stretch>
            <a:fillRect/>
          </a:stretch>
        </p:blipFill>
        <p:spPr>
          <a:xfrm>
            <a:off x="5738368" y="1325563"/>
            <a:ext cx="5424191" cy="5632814"/>
          </a:xfrm>
          <a:prstGeom prst="rect">
            <a:avLst/>
          </a:prstGeom>
        </p:spPr>
      </p:pic>
    </p:spTree>
    <p:extLst>
      <p:ext uri="{BB962C8B-B14F-4D97-AF65-F5344CB8AC3E}">
        <p14:creationId xmlns:p14="http://schemas.microsoft.com/office/powerpoint/2010/main" val="1827838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15CD373-5A99-4EC2-A4DC-C7738E04F18D}"/>
              </a:ext>
            </a:extLst>
          </p:cNvPr>
          <p:cNvPicPr>
            <a:picLocks noChangeAspect="1"/>
          </p:cNvPicPr>
          <p:nvPr/>
        </p:nvPicPr>
        <p:blipFill>
          <a:blip r:embed="rId2"/>
          <a:stretch>
            <a:fillRect/>
          </a:stretch>
        </p:blipFill>
        <p:spPr>
          <a:xfrm>
            <a:off x="811461" y="0"/>
            <a:ext cx="10569077" cy="6858000"/>
          </a:xfrm>
          <a:prstGeom prst="rect">
            <a:avLst/>
          </a:prstGeom>
        </p:spPr>
      </p:pic>
    </p:spTree>
    <p:extLst>
      <p:ext uri="{BB962C8B-B14F-4D97-AF65-F5344CB8AC3E}">
        <p14:creationId xmlns:p14="http://schemas.microsoft.com/office/powerpoint/2010/main" val="784814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69E8A46-F8BB-488C-9A65-E6CE9FD2D531}"/>
              </a:ext>
            </a:extLst>
          </p:cNvPr>
          <p:cNvPicPr>
            <a:picLocks noChangeAspect="1"/>
          </p:cNvPicPr>
          <p:nvPr/>
        </p:nvPicPr>
        <p:blipFill>
          <a:blip r:embed="rId2"/>
          <a:stretch>
            <a:fillRect/>
          </a:stretch>
        </p:blipFill>
        <p:spPr>
          <a:xfrm>
            <a:off x="1024209" y="0"/>
            <a:ext cx="10143582" cy="6858000"/>
          </a:xfrm>
          <a:prstGeom prst="rect">
            <a:avLst/>
          </a:prstGeom>
        </p:spPr>
      </p:pic>
    </p:spTree>
    <p:extLst>
      <p:ext uri="{BB962C8B-B14F-4D97-AF65-F5344CB8AC3E}">
        <p14:creationId xmlns:p14="http://schemas.microsoft.com/office/powerpoint/2010/main" val="27300278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C201A-416C-4BC2-9E05-4F7D966920D0}"/>
              </a:ext>
            </a:extLst>
          </p:cNvPr>
          <p:cNvSpPr>
            <a:spLocks noGrp="1"/>
          </p:cNvSpPr>
          <p:nvPr>
            <p:ph type="title"/>
          </p:nvPr>
        </p:nvSpPr>
        <p:spPr/>
        <p:txBody>
          <a:bodyPr/>
          <a:lstStyle/>
          <a:p>
            <a:r>
              <a:rPr lang="en-GB" dirty="0"/>
              <a:t>Correct Pronunciations </a:t>
            </a:r>
          </a:p>
        </p:txBody>
      </p:sp>
      <p:sp>
        <p:nvSpPr>
          <p:cNvPr id="5" name="Content Placeholder 4">
            <a:extLst>
              <a:ext uri="{FF2B5EF4-FFF2-40B4-BE49-F238E27FC236}">
                <a16:creationId xmlns:a16="http://schemas.microsoft.com/office/drawing/2014/main" id="{BADA261F-13CB-4797-9EA2-05C5BBC9A805}"/>
              </a:ext>
            </a:extLst>
          </p:cNvPr>
          <p:cNvSpPr>
            <a:spLocks noGrp="1"/>
          </p:cNvSpPr>
          <p:nvPr>
            <p:ph idx="1"/>
          </p:nvPr>
        </p:nvSpPr>
        <p:spPr>
          <a:xfrm>
            <a:off x="186612" y="2076839"/>
            <a:ext cx="11526852" cy="4351338"/>
          </a:xfrm>
        </p:spPr>
        <p:txBody>
          <a:bodyPr/>
          <a:lstStyle/>
          <a:p>
            <a:r>
              <a:rPr lang="en-GB" dirty="0"/>
              <a:t>Please visit the Year 2 Webpage to see videos of the correct pronunciations for the pure sounds. </a:t>
            </a:r>
          </a:p>
          <a:p>
            <a:endParaRPr lang="en-GB" dirty="0"/>
          </a:p>
          <a:p>
            <a:endParaRPr lang="en-GB" dirty="0"/>
          </a:p>
        </p:txBody>
      </p:sp>
    </p:spTree>
    <p:extLst>
      <p:ext uri="{BB962C8B-B14F-4D97-AF65-F5344CB8AC3E}">
        <p14:creationId xmlns:p14="http://schemas.microsoft.com/office/powerpoint/2010/main" val="1739986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9184" y="380885"/>
            <a:ext cx="11862816" cy="4865819"/>
          </a:xfrm>
          <a:prstGeom prst="rect">
            <a:avLst/>
          </a:prstGeom>
        </p:spPr>
        <p:txBody>
          <a:bodyPr wrap="square">
            <a:spAutoFit/>
          </a:bodyPr>
          <a:lstStyle/>
          <a:p>
            <a:pPr>
              <a:lnSpc>
                <a:spcPct val="107000"/>
              </a:lnSpc>
              <a:spcAft>
                <a:spcPts val="800"/>
              </a:spcAft>
              <a:defRPr/>
            </a:pPr>
            <a:r>
              <a:rPr lang="en-GB" sz="3600" b="1" u="sng" dirty="0">
                <a:latin typeface="CCW Precursive 6" panose="03050602040000000000" pitchFamily="66" charset="0"/>
                <a:ea typeface="Calibri" panose="020F0502020204030204" pitchFamily="34" charset="0"/>
                <a:cs typeface="Times New Roman" panose="02020603050405020304" pitchFamily="18" charset="0"/>
              </a:rPr>
              <a:t>What is the Phonics Screening Check?   </a:t>
            </a:r>
          </a:p>
          <a:p>
            <a:pPr>
              <a:lnSpc>
                <a:spcPct val="107000"/>
              </a:lnSpc>
              <a:spcAft>
                <a:spcPts val="800"/>
              </a:spcAft>
              <a:defRPr/>
            </a:pPr>
            <a:endParaRPr lang="en-GB" sz="2800" b="1" dirty="0">
              <a:ea typeface="Calibri" panose="020F0502020204030204" pitchFamily="34" charset="0"/>
              <a:cs typeface="Times New Roman" panose="02020603050405020304" pitchFamily="18" charset="0"/>
            </a:endParaRPr>
          </a:p>
          <a:p>
            <a:pPr>
              <a:lnSpc>
                <a:spcPct val="107000"/>
              </a:lnSpc>
              <a:spcAft>
                <a:spcPts val="800"/>
              </a:spcAft>
              <a:defRPr/>
            </a:pPr>
            <a:r>
              <a:rPr lang="en-GB" sz="2800" dirty="0">
                <a:latin typeface="CCW Precursive 6" panose="03050602040000000000" pitchFamily="66" charset="0"/>
                <a:ea typeface="Calibri" panose="020F0502020204030204" pitchFamily="34" charset="0"/>
                <a:cs typeface="Times New Roman" panose="02020603050405020304" pitchFamily="18" charset="0"/>
              </a:rPr>
              <a:t>The Phonics Screening Check is a statutory check of your child’s phonics knowledge. It helps the DfE to confirm whether children have made the expected progress. </a:t>
            </a:r>
          </a:p>
          <a:p>
            <a:pPr>
              <a:lnSpc>
                <a:spcPct val="107000"/>
              </a:lnSpc>
              <a:spcAft>
                <a:spcPts val="800"/>
              </a:spcAft>
              <a:defRPr/>
            </a:pPr>
            <a:r>
              <a:rPr lang="en-GB" sz="2800" u="sng" dirty="0">
                <a:solidFill>
                  <a:srgbClr val="7030A0"/>
                </a:solidFill>
                <a:latin typeface="CCW Precursive 6" panose="03050602040000000000" pitchFamily="66" charset="0"/>
                <a:ea typeface="Calibri" panose="020F0502020204030204" pitchFamily="34" charset="0"/>
                <a:cs typeface="Times New Roman" panose="02020603050405020304" pitchFamily="18" charset="0"/>
              </a:rPr>
              <a:t>The phonics screening check takes place in June, in the Summer Term of Year 1. </a:t>
            </a:r>
          </a:p>
          <a:p>
            <a:pPr>
              <a:lnSpc>
                <a:spcPct val="107000"/>
              </a:lnSpc>
              <a:spcAft>
                <a:spcPts val="800"/>
              </a:spcAft>
              <a:defRPr/>
            </a:pPr>
            <a:r>
              <a:rPr lang="en-GB" sz="2800" dirty="0">
                <a:solidFill>
                  <a:prstClr val="black"/>
                </a:solidFill>
                <a:latin typeface="CCW Precursive 6" panose="03050602040000000000" pitchFamily="66" charset="0"/>
                <a:ea typeface="Calibri" panose="020F0502020204030204" pitchFamily="34" charset="0"/>
                <a:cs typeface="Times New Roman" panose="02020603050405020304" pitchFamily="18" charset="0"/>
              </a:rPr>
              <a:t>Pupils who did not pass this in Year 1, will re-sit it in June 2026. These results are then submitted to the Local Authority. </a:t>
            </a:r>
          </a:p>
          <a:p>
            <a:pPr>
              <a:lnSpc>
                <a:spcPct val="107000"/>
              </a:lnSpc>
              <a:spcAft>
                <a:spcPts val="800"/>
              </a:spcAft>
              <a:defRPr/>
            </a:pPr>
            <a:endParaRPr lang="en-GB" sz="2800" dirty="0">
              <a:solidFill>
                <a:prstClr val="black"/>
              </a:solidFill>
              <a:latin typeface="CCW Precursive 6" panose="03050602040000000000"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92735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1114" y="1093666"/>
            <a:ext cx="7221697" cy="5193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2"/>
          <p:cNvSpPr txBox="1">
            <a:spLocks/>
          </p:cNvSpPr>
          <p:nvPr/>
        </p:nvSpPr>
        <p:spPr>
          <a:xfrm>
            <a:off x="1889760" y="146609"/>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GB"/>
              <a:t>What does the check look like?</a:t>
            </a:r>
            <a:endParaRPr lang="en-GB" dirty="0"/>
          </a:p>
        </p:txBody>
      </p:sp>
      <p:sp>
        <p:nvSpPr>
          <p:cNvPr id="2" name="TextBox 1">
            <a:extLst>
              <a:ext uri="{FF2B5EF4-FFF2-40B4-BE49-F238E27FC236}">
                <a16:creationId xmlns:a16="http://schemas.microsoft.com/office/drawing/2014/main" id="{9256DD81-F5DE-4AD3-8376-27DEE6638AE4}"/>
              </a:ext>
            </a:extLst>
          </p:cNvPr>
          <p:cNvSpPr txBox="1"/>
          <p:nvPr/>
        </p:nvSpPr>
        <p:spPr>
          <a:xfrm>
            <a:off x="8024327" y="1884784"/>
            <a:ext cx="3377681" cy="4832092"/>
          </a:xfrm>
          <a:prstGeom prst="rect">
            <a:avLst/>
          </a:prstGeom>
          <a:noFill/>
        </p:spPr>
        <p:txBody>
          <a:bodyPr wrap="square" rtlCol="0">
            <a:spAutoFit/>
          </a:bodyPr>
          <a:lstStyle/>
          <a:p>
            <a:r>
              <a:rPr lang="en-GB" sz="2800" dirty="0"/>
              <a:t>There are 20 real words and 20 pseudo words. Children are told if the words are real or “alien” words.</a:t>
            </a:r>
          </a:p>
          <a:p>
            <a:r>
              <a:rPr lang="en-GB" sz="2800" dirty="0"/>
              <a:t>They get more difficult as the test continues. They complete the check with their class teacher.</a:t>
            </a:r>
          </a:p>
        </p:txBody>
      </p:sp>
    </p:spTree>
    <p:extLst>
      <p:ext uri="{BB962C8B-B14F-4D97-AF65-F5344CB8AC3E}">
        <p14:creationId xmlns:p14="http://schemas.microsoft.com/office/powerpoint/2010/main" val="12363467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C93CB75-E1AD-43EA-ADD5-588211F7B6C9}"/>
              </a:ext>
            </a:extLst>
          </p:cNvPr>
          <p:cNvPicPr>
            <a:picLocks noChangeAspect="1"/>
          </p:cNvPicPr>
          <p:nvPr/>
        </p:nvPicPr>
        <p:blipFill>
          <a:blip r:embed="rId2"/>
          <a:stretch>
            <a:fillRect/>
          </a:stretch>
        </p:blipFill>
        <p:spPr>
          <a:xfrm>
            <a:off x="478095" y="118577"/>
            <a:ext cx="11017219" cy="6453932"/>
          </a:xfrm>
          <a:prstGeom prst="rect">
            <a:avLst/>
          </a:prstGeom>
        </p:spPr>
      </p:pic>
    </p:spTree>
    <p:extLst>
      <p:ext uri="{BB962C8B-B14F-4D97-AF65-F5344CB8AC3E}">
        <p14:creationId xmlns:p14="http://schemas.microsoft.com/office/powerpoint/2010/main" val="16874014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1CA8FC4-4028-4594-B712-0D03A0BA9C4C}"/>
              </a:ext>
            </a:extLst>
          </p:cNvPr>
          <p:cNvPicPr>
            <a:picLocks noChangeAspect="1"/>
          </p:cNvPicPr>
          <p:nvPr/>
        </p:nvPicPr>
        <p:blipFill>
          <a:blip r:embed="rId2"/>
          <a:stretch>
            <a:fillRect/>
          </a:stretch>
        </p:blipFill>
        <p:spPr>
          <a:xfrm>
            <a:off x="890587" y="333375"/>
            <a:ext cx="10410825" cy="6191250"/>
          </a:xfrm>
          <a:prstGeom prst="rect">
            <a:avLst/>
          </a:prstGeom>
        </p:spPr>
      </p:pic>
    </p:spTree>
    <p:extLst>
      <p:ext uri="{BB962C8B-B14F-4D97-AF65-F5344CB8AC3E}">
        <p14:creationId xmlns:p14="http://schemas.microsoft.com/office/powerpoint/2010/main" val="37661558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35D860-3B83-4985-BB8B-7ACE21E421FB}"/>
              </a:ext>
            </a:extLst>
          </p:cNvPr>
          <p:cNvPicPr>
            <a:picLocks noChangeAspect="1"/>
          </p:cNvPicPr>
          <p:nvPr/>
        </p:nvPicPr>
        <p:blipFill>
          <a:blip r:embed="rId2"/>
          <a:stretch>
            <a:fillRect/>
          </a:stretch>
        </p:blipFill>
        <p:spPr>
          <a:xfrm>
            <a:off x="790575" y="357187"/>
            <a:ext cx="10610850" cy="6143625"/>
          </a:xfrm>
          <a:prstGeom prst="rect">
            <a:avLst/>
          </a:prstGeom>
        </p:spPr>
      </p:pic>
    </p:spTree>
    <p:extLst>
      <p:ext uri="{BB962C8B-B14F-4D97-AF65-F5344CB8AC3E}">
        <p14:creationId xmlns:p14="http://schemas.microsoft.com/office/powerpoint/2010/main" val="5447487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88A58D-6012-4A22-94E2-761F03E3D077}"/>
              </a:ext>
            </a:extLst>
          </p:cNvPr>
          <p:cNvSpPr txBox="1"/>
          <p:nvPr/>
        </p:nvSpPr>
        <p:spPr>
          <a:xfrm>
            <a:off x="317241" y="151179"/>
            <a:ext cx="10823510" cy="6555641"/>
          </a:xfrm>
          <a:prstGeom prst="rect">
            <a:avLst/>
          </a:prstGeom>
          <a:noFill/>
        </p:spPr>
        <p:txBody>
          <a:bodyPr wrap="square" rtlCol="0">
            <a:spAutoFit/>
          </a:bodyPr>
          <a:lstStyle/>
          <a:p>
            <a:r>
              <a:rPr lang="en-GB" sz="2800" b="1" u="sng" dirty="0"/>
              <a:t>Reading in Year 2</a:t>
            </a:r>
          </a:p>
          <a:p>
            <a:endParaRPr lang="en-GB" sz="2800" b="1" dirty="0"/>
          </a:p>
          <a:p>
            <a:r>
              <a:rPr lang="en-GB" sz="2800" b="1" u="sng" dirty="0"/>
              <a:t>At home: </a:t>
            </a:r>
          </a:p>
          <a:p>
            <a:pPr marL="457200" indent="-457200">
              <a:buFont typeface="Arial" panose="020B0604020202020204" pitchFamily="34" charset="0"/>
              <a:buChar char="•"/>
            </a:pPr>
            <a:r>
              <a:rPr lang="en-GB" sz="2800" b="1" dirty="0"/>
              <a:t>Decodable reading books (changed on Fridays) </a:t>
            </a:r>
          </a:p>
          <a:p>
            <a:pPr marL="457200" indent="-457200">
              <a:buFont typeface="Arial" panose="020B0604020202020204" pitchFamily="34" charset="0"/>
              <a:buChar char="•"/>
            </a:pPr>
            <a:r>
              <a:rPr lang="en-GB" sz="2800" b="1" dirty="0"/>
              <a:t>Library books (changed on Thursdays)</a:t>
            </a:r>
          </a:p>
          <a:p>
            <a:pPr marL="457200" indent="-457200">
              <a:buFont typeface="Arial" panose="020B0604020202020204" pitchFamily="34" charset="0"/>
              <a:buChar char="•"/>
            </a:pPr>
            <a:r>
              <a:rPr lang="en-GB" sz="2800" b="1" dirty="0"/>
              <a:t>Year 2 Sharing Book (might need adult support)</a:t>
            </a:r>
          </a:p>
          <a:p>
            <a:pPr marL="457200" indent="-457200">
              <a:buFont typeface="Arial" panose="020B0604020202020204" pitchFamily="34" charset="0"/>
              <a:buChar char="•"/>
            </a:pPr>
            <a:r>
              <a:rPr lang="en-GB" sz="2800" b="1" dirty="0"/>
              <a:t>Child’s own books at home</a:t>
            </a:r>
          </a:p>
          <a:p>
            <a:pPr marL="457200" indent="-457200">
              <a:buFont typeface="Arial" panose="020B0604020202020204" pitchFamily="34" charset="0"/>
              <a:buChar char="•"/>
            </a:pPr>
            <a:r>
              <a:rPr lang="en-GB" sz="2800" b="1" dirty="0"/>
              <a:t>Oxford Reading Buddy… ELS eBook Library</a:t>
            </a:r>
          </a:p>
          <a:p>
            <a:endParaRPr lang="en-GB" sz="2800" b="1" dirty="0"/>
          </a:p>
          <a:p>
            <a:r>
              <a:rPr lang="en-GB" sz="2800" b="1" u="sng" dirty="0"/>
              <a:t>In school: </a:t>
            </a:r>
          </a:p>
          <a:p>
            <a:pPr marL="457200" indent="-457200">
              <a:buFont typeface="Arial" panose="020B0604020202020204" pitchFamily="34" charset="0"/>
              <a:buChar char="•"/>
            </a:pPr>
            <a:r>
              <a:rPr lang="en-GB" sz="2800" b="1" dirty="0"/>
              <a:t>Class reader</a:t>
            </a:r>
          </a:p>
          <a:p>
            <a:pPr marL="457200" indent="-457200">
              <a:buFont typeface="Arial" panose="020B0604020202020204" pitchFamily="34" charset="0"/>
              <a:buChar char="•"/>
            </a:pPr>
            <a:r>
              <a:rPr lang="en-GB" sz="2800" b="1" dirty="0"/>
              <a:t>Whole class reading text</a:t>
            </a:r>
          </a:p>
          <a:p>
            <a:pPr marL="457200" indent="-457200">
              <a:buFont typeface="Arial" panose="020B0604020202020204" pitchFamily="34" charset="0"/>
              <a:buChar char="•"/>
            </a:pPr>
            <a:r>
              <a:rPr lang="en-GB" sz="2800" b="1" dirty="0"/>
              <a:t>Poetry</a:t>
            </a:r>
          </a:p>
          <a:p>
            <a:pPr marL="457200" indent="-457200">
              <a:buFont typeface="Arial" panose="020B0604020202020204" pitchFamily="34" charset="0"/>
              <a:buChar char="•"/>
            </a:pPr>
            <a:r>
              <a:rPr lang="en-GB" sz="2800" b="1" dirty="0"/>
              <a:t>Non-fiction</a:t>
            </a:r>
          </a:p>
          <a:p>
            <a:pPr marL="457200" indent="-457200">
              <a:buFont typeface="Arial" panose="020B0604020202020204" pitchFamily="34" charset="0"/>
              <a:buChar char="•"/>
            </a:pPr>
            <a:r>
              <a:rPr lang="en-GB" sz="2800" b="1" dirty="0"/>
              <a:t>Book Corner</a:t>
            </a:r>
          </a:p>
        </p:txBody>
      </p:sp>
      <p:pic>
        <p:nvPicPr>
          <p:cNvPr id="3" name="Picture 2">
            <a:extLst>
              <a:ext uri="{FF2B5EF4-FFF2-40B4-BE49-F238E27FC236}">
                <a16:creationId xmlns:a16="http://schemas.microsoft.com/office/drawing/2014/main" id="{29129E8F-AC8E-467C-84C1-CA566CE20A24}"/>
              </a:ext>
            </a:extLst>
          </p:cNvPr>
          <p:cNvPicPr>
            <a:picLocks noChangeAspect="1"/>
          </p:cNvPicPr>
          <p:nvPr/>
        </p:nvPicPr>
        <p:blipFill>
          <a:blip r:embed="rId2"/>
          <a:stretch>
            <a:fillRect/>
          </a:stretch>
        </p:blipFill>
        <p:spPr>
          <a:xfrm>
            <a:off x="8917389" y="115582"/>
            <a:ext cx="3106660" cy="4308997"/>
          </a:xfrm>
          <a:prstGeom prst="rect">
            <a:avLst/>
          </a:prstGeom>
        </p:spPr>
      </p:pic>
      <p:pic>
        <p:nvPicPr>
          <p:cNvPr id="5" name="Picture 4" descr="https://cdn.oxfordowl.co.uk/2019/07/19/13/52/18/160/OxfordLevelsAndBookBands.png">
            <a:extLst>
              <a:ext uri="{FF2B5EF4-FFF2-40B4-BE49-F238E27FC236}">
                <a16:creationId xmlns:a16="http://schemas.microsoft.com/office/drawing/2014/main" id="{347F663B-1223-48B0-A412-34B58CAF5079}"/>
              </a:ext>
            </a:extLst>
          </p:cNvPr>
          <p:cNvPicPr/>
          <p:nvPr/>
        </p:nvPicPr>
        <p:blipFill rotWithShape="1">
          <a:blip r:embed="rId3" cstate="print">
            <a:extLst>
              <a:ext uri="{28A0092B-C50C-407E-A947-70E740481C1C}">
                <a14:useLocalDpi xmlns:a14="http://schemas.microsoft.com/office/drawing/2010/main" val="0"/>
              </a:ext>
            </a:extLst>
          </a:blip>
          <a:srcRect l="6571" t="7254" r="9269" b="9317"/>
          <a:stretch/>
        </p:blipFill>
        <p:spPr bwMode="auto">
          <a:xfrm>
            <a:off x="6166643" y="3676260"/>
            <a:ext cx="2487054" cy="318173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483603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cdn.oxfordowl.co.uk/2019/07/19/13/52/18/160/OxfordLevelsAndBookBands.png">
            <a:extLst>
              <a:ext uri="{FF2B5EF4-FFF2-40B4-BE49-F238E27FC236}">
                <a16:creationId xmlns:a16="http://schemas.microsoft.com/office/drawing/2014/main" id="{1B2AC849-1770-4ED8-9977-BAE332A2B6DB}"/>
              </a:ext>
            </a:extLst>
          </p:cNvPr>
          <p:cNvPicPr/>
          <p:nvPr/>
        </p:nvPicPr>
        <p:blipFill rotWithShape="1">
          <a:blip r:embed="rId2" cstate="print">
            <a:extLst>
              <a:ext uri="{28A0092B-C50C-407E-A947-70E740481C1C}">
                <a14:useLocalDpi xmlns:a14="http://schemas.microsoft.com/office/drawing/2010/main" val="0"/>
              </a:ext>
            </a:extLst>
          </a:blip>
          <a:srcRect l="6571" t="7254" r="9269" b="9317"/>
          <a:stretch/>
        </p:blipFill>
        <p:spPr bwMode="auto">
          <a:xfrm>
            <a:off x="452522" y="205273"/>
            <a:ext cx="4725968" cy="6447453"/>
          </a:xfrm>
          <a:prstGeom prst="rect">
            <a:avLst/>
          </a:prstGeom>
          <a:noFill/>
          <a:ln>
            <a:noFill/>
          </a:ln>
          <a:extLst>
            <a:ext uri="{53640926-AAD7-44D8-BBD7-CCE9431645EC}">
              <a14:shadowObscured xmlns:a14="http://schemas.microsoft.com/office/drawing/2010/main"/>
            </a:ext>
          </a:extLst>
        </p:spPr>
      </p:pic>
      <p:sp>
        <p:nvSpPr>
          <p:cNvPr id="2" name="Rectangle 1">
            <a:extLst>
              <a:ext uri="{FF2B5EF4-FFF2-40B4-BE49-F238E27FC236}">
                <a16:creationId xmlns:a16="http://schemas.microsoft.com/office/drawing/2014/main" id="{1F8F2BF2-BF15-4C98-BE4B-922E5F0EE7CA}"/>
              </a:ext>
            </a:extLst>
          </p:cNvPr>
          <p:cNvSpPr/>
          <p:nvPr/>
        </p:nvSpPr>
        <p:spPr>
          <a:xfrm>
            <a:off x="5408895" y="1597675"/>
            <a:ext cx="6625468" cy="3108543"/>
          </a:xfrm>
          <a:prstGeom prst="rect">
            <a:avLst/>
          </a:prstGeom>
        </p:spPr>
        <p:txBody>
          <a:bodyPr wrap="none">
            <a:spAutoFit/>
          </a:bodyPr>
          <a:lstStyle/>
          <a:p>
            <a:r>
              <a:rPr lang="en-GB" sz="2800" dirty="0"/>
              <a:t>Please log in and use Oxford Reading Buddy </a:t>
            </a:r>
          </a:p>
          <a:p>
            <a:r>
              <a:rPr lang="en-GB" sz="2800" dirty="0"/>
              <a:t>to read books and </a:t>
            </a:r>
          </a:p>
          <a:p>
            <a:r>
              <a:rPr lang="en-GB" sz="2800" dirty="0"/>
              <a:t>Complete the quizzes on their own! </a:t>
            </a:r>
          </a:p>
          <a:p>
            <a:endParaRPr lang="en-GB" sz="2800" dirty="0"/>
          </a:p>
          <a:p>
            <a:r>
              <a:rPr lang="en-GB" sz="2800" dirty="0"/>
              <a:t>Log ins are in their reading diaries. </a:t>
            </a:r>
          </a:p>
          <a:p>
            <a:endParaRPr lang="en-GB" sz="2800" dirty="0"/>
          </a:p>
          <a:p>
            <a:r>
              <a:rPr lang="en-GB" sz="2800" dirty="0">
                <a:hlinkClick r:id="rId3"/>
              </a:rPr>
              <a:t>https://www.oxfordreadingbuddy.com/uk</a:t>
            </a:r>
            <a:r>
              <a:rPr lang="en-GB" sz="2800" dirty="0"/>
              <a:t> </a:t>
            </a:r>
          </a:p>
        </p:txBody>
      </p:sp>
      <p:sp>
        <p:nvSpPr>
          <p:cNvPr id="4" name="TextBox 3">
            <a:extLst>
              <a:ext uri="{FF2B5EF4-FFF2-40B4-BE49-F238E27FC236}">
                <a16:creationId xmlns:a16="http://schemas.microsoft.com/office/drawing/2014/main" id="{58E06A81-3831-4A55-B948-E59B26DF5D82}"/>
              </a:ext>
            </a:extLst>
          </p:cNvPr>
          <p:cNvSpPr txBox="1"/>
          <p:nvPr/>
        </p:nvSpPr>
        <p:spPr>
          <a:xfrm>
            <a:off x="6205107" y="729833"/>
            <a:ext cx="5019869" cy="646331"/>
          </a:xfrm>
          <a:prstGeom prst="rect">
            <a:avLst/>
          </a:prstGeom>
          <a:noFill/>
        </p:spPr>
        <p:txBody>
          <a:bodyPr wrap="square" rtlCol="0">
            <a:spAutoFit/>
          </a:bodyPr>
          <a:lstStyle/>
          <a:p>
            <a:r>
              <a:rPr lang="en-GB" sz="3600" b="1" dirty="0"/>
              <a:t>Oxford Reading Buddy </a:t>
            </a:r>
          </a:p>
        </p:txBody>
      </p:sp>
    </p:spTree>
    <p:extLst>
      <p:ext uri="{BB962C8B-B14F-4D97-AF65-F5344CB8AC3E}">
        <p14:creationId xmlns:p14="http://schemas.microsoft.com/office/powerpoint/2010/main" val="1351918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9149" y="-12191"/>
            <a:ext cx="8399526" cy="7048083"/>
          </a:xfrm>
          <a:prstGeom prst="rect">
            <a:avLst/>
          </a:prstGeom>
        </p:spPr>
        <p:txBody>
          <a:bodyPr wrap="square">
            <a:spAutoFit/>
          </a:bodyPr>
          <a:lstStyle/>
          <a:p>
            <a:r>
              <a:rPr lang="en-US" sz="3600" b="1" u="sng" dirty="0"/>
              <a:t>Reading at home</a:t>
            </a:r>
          </a:p>
          <a:p>
            <a:pPr marL="342900" indent="-342900">
              <a:buFont typeface="Arial" charset="0"/>
              <a:buChar char="•"/>
            </a:pPr>
            <a:r>
              <a:rPr lang="en-US" sz="2400" dirty="0"/>
              <a:t>Aim for your child to read to you at least 4 times a week.  </a:t>
            </a:r>
          </a:p>
          <a:p>
            <a:pPr marL="342900" indent="-342900">
              <a:buFont typeface="Arial" charset="0"/>
              <a:buChar char="•"/>
            </a:pPr>
            <a:r>
              <a:rPr lang="en-US" sz="2400" dirty="0"/>
              <a:t>Record reading in the reading diary which must come to school each day along with their school reading book.</a:t>
            </a:r>
          </a:p>
          <a:p>
            <a:pPr marL="342900" indent="-342900">
              <a:buFont typeface="Arial" charset="0"/>
              <a:buChar char="•"/>
            </a:pPr>
            <a:r>
              <a:rPr lang="en-US" sz="2400" dirty="0"/>
              <a:t>Your child should have a phonics phased reading book that they bring home from school. Ask them questions.  They should be able talk about what they have read to you. If the book is too hard they won’t be able to do this.</a:t>
            </a:r>
          </a:p>
          <a:p>
            <a:pPr marL="342900" indent="-342900">
              <a:buFont typeface="Arial" charset="0"/>
              <a:buChar char="•"/>
            </a:pPr>
            <a:r>
              <a:rPr lang="en-US" sz="2400" dirty="0"/>
              <a:t>The books they read with us at school will contain more of a challenge.</a:t>
            </a:r>
          </a:p>
          <a:p>
            <a:r>
              <a:rPr lang="en-US" sz="3200" dirty="0"/>
              <a:t>Ideas of questions to ask: </a:t>
            </a:r>
          </a:p>
          <a:p>
            <a:pPr>
              <a:buFont typeface="Arial" charset="0"/>
              <a:buChar char="•"/>
            </a:pPr>
            <a:r>
              <a:rPr lang="en-US" sz="2400" dirty="0"/>
              <a:t>Can you explain what just happened? </a:t>
            </a:r>
          </a:p>
          <a:p>
            <a:pPr>
              <a:buFont typeface="Arial" charset="0"/>
              <a:buChar char="•"/>
            </a:pPr>
            <a:r>
              <a:rPr lang="en-US" sz="2400" dirty="0"/>
              <a:t>Can you predict what might happen next? </a:t>
            </a:r>
          </a:p>
          <a:p>
            <a:pPr>
              <a:buFont typeface="Arial" charset="0"/>
              <a:buChar char="•"/>
            </a:pPr>
            <a:r>
              <a:rPr lang="en-US" sz="2400" dirty="0"/>
              <a:t>Can you say why (ask them to refer to the text for their answers)? </a:t>
            </a:r>
          </a:p>
          <a:p>
            <a:pPr>
              <a:buFont typeface="Arial" charset="0"/>
              <a:buChar char="•"/>
            </a:pPr>
            <a:r>
              <a:rPr lang="en-US" sz="2400" dirty="0"/>
              <a:t>Can you say when something similar has happened to you? </a:t>
            </a:r>
          </a:p>
          <a:p>
            <a:r>
              <a:rPr lang="en-US" sz="2400" b="1" dirty="0"/>
              <a:t>Comprehension is essential in Year 2 as it will prepare them for tests later in the year.</a:t>
            </a:r>
          </a:p>
          <a:p>
            <a:endParaRPr lang="en-US" sz="2400" dirty="0">
              <a:solidFill>
                <a:srgbClr val="00B050"/>
              </a:solidFill>
            </a:endParaRPr>
          </a:p>
        </p:txBody>
      </p:sp>
      <p:pic>
        <p:nvPicPr>
          <p:cNvPr id="4" name="Picture 3"/>
          <p:cNvPicPr>
            <a:picLocks noChangeAspect="1"/>
          </p:cNvPicPr>
          <p:nvPr/>
        </p:nvPicPr>
        <p:blipFill>
          <a:blip r:embed="rId2"/>
          <a:stretch>
            <a:fillRect/>
          </a:stretch>
        </p:blipFill>
        <p:spPr>
          <a:xfrm>
            <a:off x="9101662" y="5047109"/>
            <a:ext cx="2726072" cy="1810891"/>
          </a:xfrm>
          <a:prstGeom prst="rect">
            <a:avLst/>
          </a:prstGeom>
        </p:spPr>
      </p:pic>
    </p:spTree>
    <p:extLst>
      <p:ext uri="{BB962C8B-B14F-4D97-AF65-F5344CB8AC3E}">
        <p14:creationId xmlns:p14="http://schemas.microsoft.com/office/powerpoint/2010/main" val="1648234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ading Vipers">
            <a:extLst>
              <a:ext uri="{FF2B5EF4-FFF2-40B4-BE49-F238E27FC236}">
                <a16:creationId xmlns:a16="http://schemas.microsoft.com/office/drawing/2014/main" id="{C7DC63DC-4C9F-45D6-BF1B-144F82577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146" y="0"/>
            <a:ext cx="47117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E066036-4DDD-418D-AE6E-B9A438B7B92B}"/>
              </a:ext>
            </a:extLst>
          </p:cNvPr>
          <p:cNvSpPr txBox="1"/>
          <p:nvPr/>
        </p:nvSpPr>
        <p:spPr>
          <a:xfrm>
            <a:off x="5036846" y="3850377"/>
            <a:ext cx="7228114" cy="3046988"/>
          </a:xfrm>
          <a:prstGeom prst="rect">
            <a:avLst/>
          </a:prstGeom>
          <a:noFill/>
        </p:spPr>
        <p:txBody>
          <a:bodyPr wrap="square" rtlCol="0">
            <a:spAutoFit/>
          </a:bodyPr>
          <a:lstStyle/>
          <a:p>
            <a:r>
              <a:rPr lang="en-GB" sz="3200" dirty="0"/>
              <a:t>Reading Videos are on our Year 2 webpage.  These will show you the expected standard at the end of KS1. I will send VIPERS ideas for you soon in reading diaries that show the types of questions to ask. </a:t>
            </a:r>
          </a:p>
        </p:txBody>
      </p:sp>
      <p:pic>
        <p:nvPicPr>
          <p:cNvPr id="1026" name="Picture 2" descr="Who, What, When, Where, Why, and How – the 5 W's and 1 H! This chart is a  great reminder of the basic question words and what they ask about. It's a">
            <a:extLst>
              <a:ext uri="{FF2B5EF4-FFF2-40B4-BE49-F238E27FC236}">
                <a16:creationId xmlns:a16="http://schemas.microsoft.com/office/drawing/2014/main" id="{EA985F5B-0DA1-EB95-D0A3-C59BD19CD5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1078" y="0"/>
            <a:ext cx="3065530" cy="396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6093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857A3C-7D2E-4F54-A469-E45C0818BDE0}"/>
              </a:ext>
            </a:extLst>
          </p:cNvPr>
          <p:cNvSpPr txBox="1"/>
          <p:nvPr/>
        </p:nvSpPr>
        <p:spPr>
          <a:xfrm>
            <a:off x="1091682" y="522514"/>
            <a:ext cx="6064898" cy="584775"/>
          </a:xfrm>
          <a:prstGeom prst="rect">
            <a:avLst/>
          </a:prstGeom>
          <a:noFill/>
        </p:spPr>
        <p:txBody>
          <a:bodyPr wrap="square" rtlCol="0">
            <a:spAutoFit/>
          </a:bodyPr>
          <a:lstStyle/>
          <a:p>
            <a:r>
              <a:rPr lang="en-GB" sz="3200" b="1" dirty="0"/>
              <a:t>Writing in Year 2</a:t>
            </a:r>
          </a:p>
        </p:txBody>
      </p:sp>
      <p:pic>
        <p:nvPicPr>
          <p:cNvPr id="1026" name="Picture 2" descr="Left Hand Easygraph Non Slip Grip Pencils 6pk  large">
            <a:extLst>
              <a:ext uri="{FF2B5EF4-FFF2-40B4-BE49-F238E27FC236}">
                <a16:creationId xmlns:a16="http://schemas.microsoft.com/office/drawing/2014/main" id="{00546EE8-9C36-4909-8671-05206F20D8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119" y="1107289"/>
            <a:ext cx="2494327" cy="249432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58307A3-8A9C-453D-997C-44D6DD151750}"/>
              </a:ext>
            </a:extLst>
          </p:cNvPr>
          <p:cNvSpPr txBox="1"/>
          <p:nvPr/>
        </p:nvSpPr>
        <p:spPr>
          <a:xfrm>
            <a:off x="3237722" y="1390261"/>
            <a:ext cx="3722915" cy="6986528"/>
          </a:xfrm>
          <a:prstGeom prst="rect">
            <a:avLst/>
          </a:prstGeom>
          <a:noFill/>
        </p:spPr>
        <p:txBody>
          <a:bodyPr wrap="square" rtlCol="0">
            <a:spAutoFit/>
          </a:bodyPr>
          <a:lstStyle/>
          <a:p>
            <a:pPr marL="457200" indent="-457200">
              <a:buFont typeface="Arial" panose="020B0604020202020204" pitchFamily="34" charset="0"/>
              <a:buChar char="•"/>
            </a:pPr>
            <a:r>
              <a:rPr lang="en-GB" sz="2800" dirty="0"/>
              <a:t>Pencil grip </a:t>
            </a:r>
          </a:p>
          <a:p>
            <a:pPr marL="457200" indent="-457200">
              <a:buFont typeface="Arial" panose="020B0604020202020204" pitchFamily="34" charset="0"/>
              <a:buChar char="•"/>
            </a:pPr>
            <a:r>
              <a:rPr lang="en-GB" sz="2800" dirty="0"/>
              <a:t>Cursive handwriting</a:t>
            </a:r>
          </a:p>
          <a:p>
            <a:pPr marL="457200" indent="-457200">
              <a:buFont typeface="Arial" panose="020B0604020202020204" pitchFamily="34" charset="0"/>
              <a:buChar char="•"/>
            </a:pPr>
            <a:r>
              <a:rPr lang="en-GB" sz="2800" dirty="0"/>
              <a:t>Sentences</a:t>
            </a:r>
          </a:p>
          <a:p>
            <a:pPr marL="457200" indent="-457200">
              <a:buFont typeface="Arial" panose="020B0604020202020204" pitchFamily="34" charset="0"/>
              <a:buChar char="•"/>
            </a:pPr>
            <a:r>
              <a:rPr lang="en-GB" sz="2800" dirty="0"/>
              <a:t>Punctuation</a:t>
            </a:r>
          </a:p>
          <a:p>
            <a:pPr marL="457200" indent="-457200">
              <a:buFont typeface="Arial" panose="020B0604020202020204" pitchFamily="34" charset="0"/>
              <a:buChar char="•"/>
            </a:pPr>
            <a:r>
              <a:rPr lang="en-GB" sz="2800" dirty="0"/>
              <a:t>Grammar</a:t>
            </a:r>
          </a:p>
          <a:p>
            <a:pPr marL="457200" indent="-457200">
              <a:buFont typeface="Arial" panose="020B0604020202020204" pitchFamily="34" charset="0"/>
              <a:buChar char="•"/>
            </a:pPr>
            <a:r>
              <a:rPr lang="en-GB" sz="2800" dirty="0"/>
              <a:t>Spelling</a:t>
            </a:r>
          </a:p>
          <a:p>
            <a:pPr marL="457200" indent="-457200">
              <a:buFont typeface="Arial" panose="020B0604020202020204" pitchFamily="34" charset="0"/>
              <a:buChar char="•"/>
            </a:pPr>
            <a:r>
              <a:rPr lang="en-GB" sz="2800" dirty="0"/>
              <a:t>Tenses </a:t>
            </a:r>
          </a:p>
          <a:p>
            <a:pPr marL="457200" indent="-457200">
              <a:buFont typeface="Arial" panose="020B0604020202020204" pitchFamily="34" charset="0"/>
              <a:buChar char="•"/>
            </a:pPr>
            <a:r>
              <a:rPr lang="en-GB" sz="2800" dirty="0"/>
              <a:t>Suffixes</a:t>
            </a:r>
          </a:p>
          <a:p>
            <a:pPr marL="457200" indent="-457200">
              <a:buFont typeface="Arial" panose="020B0604020202020204" pitchFamily="34" charset="0"/>
              <a:buChar char="•"/>
            </a:pPr>
            <a:r>
              <a:rPr lang="en-GB" sz="2800" dirty="0"/>
              <a:t>Planning ideas</a:t>
            </a:r>
          </a:p>
          <a:p>
            <a:pPr marL="457200" indent="-457200">
              <a:buFont typeface="Arial" panose="020B0604020202020204" pitchFamily="34" charset="0"/>
              <a:buChar char="•"/>
            </a:pPr>
            <a:r>
              <a:rPr lang="en-GB" sz="2800" dirty="0"/>
              <a:t>Vocabulary / word choice for effect </a:t>
            </a:r>
          </a:p>
          <a:p>
            <a:pPr marL="457200" indent="-457200">
              <a:buFont typeface="Arial" panose="020B0604020202020204" pitchFamily="34" charset="0"/>
              <a:buChar char="•"/>
            </a:pPr>
            <a:r>
              <a:rPr lang="en-GB" sz="2800" dirty="0"/>
              <a:t>Editing writing </a:t>
            </a:r>
          </a:p>
          <a:p>
            <a:endParaRPr lang="en-GB" sz="2800" dirty="0"/>
          </a:p>
          <a:p>
            <a:r>
              <a:rPr lang="en-GB" sz="2800" dirty="0"/>
              <a:t> </a:t>
            </a:r>
          </a:p>
          <a:p>
            <a:endParaRPr lang="en-GB" sz="2800" dirty="0"/>
          </a:p>
          <a:p>
            <a:endParaRPr lang="en-GB" sz="2800" dirty="0"/>
          </a:p>
        </p:txBody>
      </p:sp>
      <p:pic>
        <p:nvPicPr>
          <p:cNvPr id="1028" name="Picture 4" descr="Letter-join whole school handwriting scheme">
            <a:extLst>
              <a:ext uri="{FF2B5EF4-FFF2-40B4-BE49-F238E27FC236}">
                <a16:creationId xmlns:a16="http://schemas.microsoft.com/office/drawing/2014/main" id="{E005D227-7F65-4013-A0D0-649458D520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389" y="3759533"/>
            <a:ext cx="2854195" cy="6230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A1EC89D-D94F-4EAC-B48B-8CE767C9334A}"/>
              </a:ext>
            </a:extLst>
          </p:cNvPr>
          <p:cNvSpPr txBox="1"/>
          <p:nvPr/>
        </p:nvSpPr>
        <p:spPr>
          <a:xfrm>
            <a:off x="8693507" y="2066016"/>
            <a:ext cx="3041779" cy="4801314"/>
          </a:xfrm>
          <a:prstGeom prst="rect">
            <a:avLst/>
          </a:prstGeom>
          <a:noFill/>
        </p:spPr>
        <p:txBody>
          <a:bodyPr wrap="square" rtlCol="0">
            <a:spAutoFit/>
          </a:bodyPr>
          <a:lstStyle/>
          <a:p>
            <a:r>
              <a:rPr lang="en-GB" sz="2400" b="1" dirty="0"/>
              <a:t>Fiction: </a:t>
            </a:r>
          </a:p>
          <a:p>
            <a:pPr marL="342900" indent="-342900">
              <a:buFont typeface="Arial" panose="020B0604020202020204" pitchFamily="34" charset="0"/>
              <a:buChar char="•"/>
            </a:pPr>
            <a:r>
              <a:rPr lang="en-GB" sz="2400" dirty="0"/>
              <a:t>Story writing</a:t>
            </a:r>
          </a:p>
          <a:p>
            <a:pPr marL="342900" indent="-342900">
              <a:buFont typeface="Arial" panose="020B0604020202020204" pitchFamily="34" charset="0"/>
              <a:buChar char="•"/>
            </a:pPr>
            <a:r>
              <a:rPr lang="en-GB" sz="2400" dirty="0"/>
              <a:t>Poetry</a:t>
            </a:r>
          </a:p>
          <a:p>
            <a:pPr marL="342900" indent="-342900">
              <a:buFont typeface="Arial" panose="020B0604020202020204" pitchFamily="34" charset="0"/>
              <a:buChar char="•"/>
            </a:pPr>
            <a:r>
              <a:rPr lang="en-GB" sz="2400" dirty="0"/>
              <a:t>Diary writing</a:t>
            </a:r>
          </a:p>
          <a:p>
            <a:pPr marL="342900" indent="-342900">
              <a:buFont typeface="Arial" panose="020B0604020202020204" pitchFamily="34" charset="0"/>
              <a:buChar char="•"/>
            </a:pPr>
            <a:r>
              <a:rPr lang="en-GB" sz="2400" dirty="0"/>
              <a:t>Character description  </a:t>
            </a:r>
          </a:p>
          <a:p>
            <a:endParaRPr lang="en-GB" sz="2400" dirty="0"/>
          </a:p>
          <a:p>
            <a:r>
              <a:rPr lang="en-GB" sz="2400" b="1" dirty="0"/>
              <a:t>Non-Fiction: </a:t>
            </a:r>
          </a:p>
          <a:p>
            <a:pPr marL="342900" indent="-342900">
              <a:buFont typeface="Arial" panose="020B0604020202020204" pitchFamily="34" charset="0"/>
              <a:buChar char="•"/>
            </a:pPr>
            <a:r>
              <a:rPr lang="en-GB" sz="2400" dirty="0"/>
              <a:t>Instructions</a:t>
            </a:r>
          </a:p>
          <a:p>
            <a:pPr marL="342900" indent="-342900">
              <a:buFont typeface="Arial" panose="020B0604020202020204" pitchFamily="34" charset="0"/>
              <a:buChar char="•"/>
            </a:pPr>
            <a:r>
              <a:rPr lang="en-GB" sz="2400" dirty="0"/>
              <a:t>Reports</a:t>
            </a:r>
          </a:p>
          <a:p>
            <a:pPr marL="342900" indent="-342900">
              <a:buFont typeface="Arial" panose="020B0604020202020204" pitchFamily="34" charset="0"/>
              <a:buChar char="•"/>
            </a:pPr>
            <a:r>
              <a:rPr lang="en-GB" sz="2400" dirty="0"/>
              <a:t>Information texts</a:t>
            </a:r>
          </a:p>
          <a:p>
            <a:pPr marL="342900" indent="-342900">
              <a:buFont typeface="Arial" panose="020B0604020202020204" pitchFamily="34" charset="0"/>
              <a:buChar char="•"/>
            </a:pPr>
            <a:r>
              <a:rPr lang="en-GB" sz="2400" dirty="0"/>
              <a:t>Letter writing </a:t>
            </a:r>
          </a:p>
          <a:p>
            <a:endParaRPr lang="en-GB" dirty="0"/>
          </a:p>
        </p:txBody>
      </p:sp>
    </p:spTree>
    <p:extLst>
      <p:ext uri="{BB962C8B-B14F-4D97-AF65-F5344CB8AC3E}">
        <p14:creationId xmlns:p14="http://schemas.microsoft.com/office/powerpoint/2010/main" val="5519761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E41A6F-6045-452D-8A8D-9715FBA50526}"/>
              </a:ext>
            </a:extLst>
          </p:cNvPr>
          <p:cNvSpPr txBox="1"/>
          <p:nvPr/>
        </p:nvSpPr>
        <p:spPr>
          <a:xfrm>
            <a:off x="149290" y="0"/>
            <a:ext cx="9722498" cy="6401753"/>
          </a:xfrm>
          <a:prstGeom prst="rect">
            <a:avLst/>
          </a:prstGeom>
          <a:noFill/>
        </p:spPr>
        <p:txBody>
          <a:bodyPr wrap="square" rtlCol="0">
            <a:spAutoFit/>
          </a:bodyPr>
          <a:lstStyle/>
          <a:p>
            <a:pPr algn="ctr"/>
            <a:r>
              <a:rPr lang="en-GB" sz="3200" dirty="0"/>
              <a:t>Handwriting in Year 2</a:t>
            </a:r>
            <a:endParaRPr lang="en-GB" dirty="0"/>
          </a:p>
          <a:p>
            <a:r>
              <a:rPr lang="en-GB" dirty="0"/>
              <a:t>We are learning to form our letters correctly starting on the line to “whoosh up” before writing the letter. We do not join from capital letters. </a:t>
            </a:r>
          </a:p>
          <a:p>
            <a:endParaRPr lang="en-GB" dirty="0"/>
          </a:p>
          <a:p>
            <a:r>
              <a:rPr lang="en-GB" dirty="0"/>
              <a:t>Many children are not spelling their names with capital letters or do not know how to write their surname – please support us with this at home. </a:t>
            </a:r>
          </a:p>
          <a:p>
            <a:endParaRPr lang="en-GB" dirty="0"/>
          </a:p>
          <a:p>
            <a:r>
              <a:rPr lang="en-GB" dirty="0"/>
              <a:t>I will teach: </a:t>
            </a:r>
          </a:p>
          <a:p>
            <a:endParaRPr lang="en-GB" dirty="0"/>
          </a:p>
          <a:p>
            <a:pPr marL="285750" indent="-285750" fontAlgn="base">
              <a:buFont typeface="Arial" panose="020B0604020202020204" pitchFamily="34" charset="0"/>
              <a:buChar char="•"/>
            </a:pPr>
            <a:r>
              <a:rPr lang="en-GB" dirty="0"/>
              <a:t>Form lowercase letters of the correct size relative to one another.</a:t>
            </a:r>
          </a:p>
          <a:p>
            <a:pPr marL="285750" indent="-285750" fontAlgn="base">
              <a:buFont typeface="Arial" panose="020B0604020202020204" pitchFamily="34" charset="0"/>
              <a:buChar char="•"/>
            </a:pPr>
            <a:r>
              <a:rPr lang="en-GB" dirty="0"/>
              <a:t>Start using some of the diagonal and horizontal strokes needed to join.</a:t>
            </a:r>
          </a:p>
          <a:p>
            <a:pPr marL="285750" indent="-285750" fontAlgn="base">
              <a:buFont typeface="Arial" panose="020B0604020202020204" pitchFamily="34" charset="0"/>
              <a:buChar char="•"/>
            </a:pPr>
            <a:r>
              <a:rPr lang="en-GB" dirty="0"/>
              <a:t>Letters and understand which letters, when adjacent to one another, are best left un-joined.</a:t>
            </a:r>
          </a:p>
          <a:p>
            <a:pPr marL="285750" indent="-285750" fontAlgn="base">
              <a:buFont typeface="Arial" panose="020B0604020202020204" pitchFamily="34" charset="0"/>
              <a:buChar char="•"/>
            </a:pPr>
            <a:r>
              <a:rPr lang="en-GB" dirty="0"/>
              <a:t>Write capital letters and digits of the correct size, orientation and relationship to one another and to lowercase letters.</a:t>
            </a:r>
          </a:p>
          <a:p>
            <a:pPr marL="285750" indent="-285750" fontAlgn="base">
              <a:buFont typeface="Arial" panose="020B0604020202020204" pitchFamily="34" charset="0"/>
              <a:buChar char="•"/>
            </a:pPr>
            <a:r>
              <a:rPr lang="en-GB" dirty="0"/>
              <a:t>Understand which letters belong to which handwriting ‘families’ (i.e. letters that are formed in similar ways).</a:t>
            </a:r>
          </a:p>
          <a:p>
            <a:pPr marL="285750" indent="-285750" fontAlgn="base">
              <a:buFont typeface="Arial" panose="020B0604020202020204" pitchFamily="34" charset="0"/>
              <a:buChar char="•"/>
            </a:pPr>
            <a:r>
              <a:rPr lang="en-GB" dirty="0"/>
              <a:t>Use spacing between words that reflects the size of the letters.</a:t>
            </a:r>
          </a:p>
          <a:p>
            <a:pPr marL="285750" indent="-285750" fontAlgn="base">
              <a:buFont typeface="Arial" panose="020B0604020202020204" pitchFamily="34" charset="0"/>
              <a:buChar char="•"/>
            </a:pPr>
            <a:endParaRPr lang="en-GB" dirty="0"/>
          </a:p>
          <a:p>
            <a:pPr marL="285750" indent="-285750" fontAlgn="base">
              <a:buFont typeface="Arial" panose="020B0604020202020204" pitchFamily="34" charset="0"/>
              <a:buChar char="•"/>
            </a:pPr>
            <a:endParaRPr lang="en-GB" dirty="0"/>
          </a:p>
          <a:p>
            <a:r>
              <a:rPr lang="en-GB" b="1" dirty="0"/>
              <a:t>For children to be working at the expected level at the end of Year 6, they must have joined, legible handwriting</a:t>
            </a:r>
            <a:r>
              <a:rPr lang="en-GB" dirty="0"/>
              <a:t>. </a:t>
            </a:r>
          </a:p>
          <a:p>
            <a:endParaRPr lang="en-GB" dirty="0"/>
          </a:p>
        </p:txBody>
      </p:sp>
      <p:pic>
        <p:nvPicPr>
          <p:cNvPr id="3" name="Picture 2">
            <a:extLst>
              <a:ext uri="{FF2B5EF4-FFF2-40B4-BE49-F238E27FC236}">
                <a16:creationId xmlns:a16="http://schemas.microsoft.com/office/drawing/2014/main" id="{DABEB57B-153B-481A-9C40-AEC2D6EA64BD}"/>
              </a:ext>
            </a:extLst>
          </p:cNvPr>
          <p:cNvPicPr>
            <a:picLocks noChangeAspect="1"/>
          </p:cNvPicPr>
          <p:nvPr/>
        </p:nvPicPr>
        <p:blipFill>
          <a:blip r:embed="rId2"/>
          <a:stretch>
            <a:fillRect/>
          </a:stretch>
        </p:blipFill>
        <p:spPr>
          <a:xfrm>
            <a:off x="7903029" y="1685329"/>
            <a:ext cx="4052980" cy="1561724"/>
          </a:xfrm>
          <a:prstGeom prst="rect">
            <a:avLst/>
          </a:prstGeom>
        </p:spPr>
      </p:pic>
      <p:pic>
        <p:nvPicPr>
          <p:cNvPr id="9" name="Picture 4" descr="Letter-join whole school handwriting scheme">
            <a:extLst>
              <a:ext uri="{FF2B5EF4-FFF2-40B4-BE49-F238E27FC236}">
                <a16:creationId xmlns:a16="http://schemas.microsoft.com/office/drawing/2014/main" id="{BCB96B18-11F8-45D2-A3AD-388359ABDB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7805" y="913696"/>
            <a:ext cx="2854195" cy="623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5821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andwriting - Hartside Primary Academy">
            <a:extLst>
              <a:ext uri="{FF2B5EF4-FFF2-40B4-BE49-F238E27FC236}">
                <a16:creationId xmlns:a16="http://schemas.microsoft.com/office/drawing/2014/main" id="{7A615BB4-425F-4A3B-B7F6-489C01BE18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5138" y="0"/>
            <a:ext cx="61817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2045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E41A6F-6045-452D-8A8D-9715FBA50526}"/>
              </a:ext>
            </a:extLst>
          </p:cNvPr>
          <p:cNvSpPr txBox="1"/>
          <p:nvPr/>
        </p:nvSpPr>
        <p:spPr>
          <a:xfrm>
            <a:off x="382556" y="60674"/>
            <a:ext cx="9722498" cy="5509200"/>
          </a:xfrm>
          <a:prstGeom prst="rect">
            <a:avLst/>
          </a:prstGeom>
          <a:noFill/>
        </p:spPr>
        <p:txBody>
          <a:bodyPr wrap="square" rtlCol="0">
            <a:spAutoFit/>
          </a:bodyPr>
          <a:lstStyle/>
          <a:p>
            <a:pPr algn="ctr"/>
            <a:r>
              <a:rPr lang="en-GB" sz="3200" dirty="0"/>
              <a:t>Handwriting in Year 2</a:t>
            </a:r>
          </a:p>
          <a:p>
            <a:pPr algn="ctr"/>
            <a:endParaRPr lang="en-GB" sz="3200" b="1" dirty="0"/>
          </a:p>
          <a:p>
            <a:r>
              <a:rPr lang="en-GB" b="1" dirty="0"/>
              <a:t>Pupils working towards age related expectations will: </a:t>
            </a:r>
          </a:p>
          <a:p>
            <a:endParaRPr lang="en-GB" b="1" dirty="0"/>
          </a:p>
          <a:p>
            <a:endParaRPr lang="en-GB" b="1" dirty="0"/>
          </a:p>
          <a:p>
            <a:endParaRPr lang="en-GB" b="1" dirty="0"/>
          </a:p>
          <a:p>
            <a:endParaRPr lang="en-GB" b="1" dirty="0"/>
          </a:p>
          <a:p>
            <a:endParaRPr lang="en-GB" b="1" dirty="0"/>
          </a:p>
          <a:p>
            <a:endParaRPr lang="en-GB" b="1" dirty="0"/>
          </a:p>
          <a:p>
            <a:endParaRPr lang="en-GB" b="1" dirty="0"/>
          </a:p>
          <a:p>
            <a:r>
              <a:rPr lang="en-GB" b="1" dirty="0"/>
              <a:t>Pupils working at age related expectations will: </a:t>
            </a:r>
          </a:p>
          <a:p>
            <a:endParaRPr lang="en-GB" b="1" dirty="0"/>
          </a:p>
          <a:p>
            <a:endParaRPr lang="en-GB" b="1" dirty="0"/>
          </a:p>
          <a:p>
            <a:endParaRPr lang="en-GB" b="1" dirty="0"/>
          </a:p>
          <a:p>
            <a:endParaRPr lang="en-GB" b="1" dirty="0"/>
          </a:p>
          <a:p>
            <a:endParaRPr lang="en-GB" b="1" dirty="0"/>
          </a:p>
          <a:p>
            <a:r>
              <a:rPr lang="en-GB" b="1" dirty="0"/>
              <a:t>Pupils working at greater depth will: </a:t>
            </a:r>
          </a:p>
          <a:p>
            <a:endParaRPr lang="en-GB" dirty="0"/>
          </a:p>
        </p:txBody>
      </p:sp>
      <p:pic>
        <p:nvPicPr>
          <p:cNvPr id="3" name="Picture 2">
            <a:extLst>
              <a:ext uri="{FF2B5EF4-FFF2-40B4-BE49-F238E27FC236}">
                <a16:creationId xmlns:a16="http://schemas.microsoft.com/office/drawing/2014/main" id="{DABEB57B-153B-481A-9C40-AEC2D6EA64BD}"/>
              </a:ext>
            </a:extLst>
          </p:cNvPr>
          <p:cNvPicPr>
            <a:picLocks noChangeAspect="1"/>
          </p:cNvPicPr>
          <p:nvPr/>
        </p:nvPicPr>
        <p:blipFill>
          <a:blip r:embed="rId2"/>
          <a:stretch>
            <a:fillRect/>
          </a:stretch>
        </p:blipFill>
        <p:spPr>
          <a:xfrm>
            <a:off x="9041364" y="727597"/>
            <a:ext cx="2909365" cy="1121058"/>
          </a:xfrm>
          <a:prstGeom prst="rect">
            <a:avLst/>
          </a:prstGeom>
        </p:spPr>
      </p:pic>
      <p:pic>
        <p:nvPicPr>
          <p:cNvPr id="6" name="Picture 5">
            <a:extLst>
              <a:ext uri="{FF2B5EF4-FFF2-40B4-BE49-F238E27FC236}">
                <a16:creationId xmlns:a16="http://schemas.microsoft.com/office/drawing/2014/main" id="{648301DA-6638-4FA9-91D2-646DD30B398C}"/>
              </a:ext>
            </a:extLst>
          </p:cNvPr>
          <p:cNvPicPr>
            <a:picLocks noChangeAspect="1"/>
          </p:cNvPicPr>
          <p:nvPr/>
        </p:nvPicPr>
        <p:blipFill>
          <a:blip r:embed="rId3"/>
          <a:stretch>
            <a:fillRect/>
          </a:stretch>
        </p:blipFill>
        <p:spPr>
          <a:xfrm>
            <a:off x="1004984" y="3644720"/>
            <a:ext cx="7886700" cy="1066800"/>
          </a:xfrm>
          <a:prstGeom prst="rect">
            <a:avLst/>
          </a:prstGeom>
        </p:spPr>
      </p:pic>
      <p:pic>
        <p:nvPicPr>
          <p:cNvPr id="7" name="Picture 6">
            <a:extLst>
              <a:ext uri="{FF2B5EF4-FFF2-40B4-BE49-F238E27FC236}">
                <a16:creationId xmlns:a16="http://schemas.microsoft.com/office/drawing/2014/main" id="{1E69A74B-ED07-4A05-A3DC-89E4162BC76E}"/>
              </a:ext>
            </a:extLst>
          </p:cNvPr>
          <p:cNvPicPr>
            <a:picLocks noChangeAspect="1"/>
          </p:cNvPicPr>
          <p:nvPr/>
        </p:nvPicPr>
        <p:blipFill>
          <a:blip r:embed="rId4"/>
          <a:stretch>
            <a:fillRect/>
          </a:stretch>
        </p:blipFill>
        <p:spPr>
          <a:xfrm>
            <a:off x="1004984" y="5356113"/>
            <a:ext cx="7029450" cy="428625"/>
          </a:xfrm>
          <a:prstGeom prst="rect">
            <a:avLst/>
          </a:prstGeom>
        </p:spPr>
      </p:pic>
      <p:pic>
        <p:nvPicPr>
          <p:cNvPr id="8" name="Picture 7">
            <a:extLst>
              <a:ext uri="{FF2B5EF4-FFF2-40B4-BE49-F238E27FC236}">
                <a16:creationId xmlns:a16="http://schemas.microsoft.com/office/drawing/2014/main" id="{4B0AD967-A95E-45E3-AF56-D7FFAEB70099}"/>
              </a:ext>
            </a:extLst>
          </p:cNvPr>
          <p:cNvPicPr>
            <a:picLocks noChangeAspect="1"/>
          </p:cNvPicPr>
          <p:nvPr/>
        </p:nvPicPr>
        <p:blipFill>
          <a:blip r:embed="rId5"/>
          <a:stretch>
            <a:fillRect/>
          </a:stretch>
        </p:blipFill>
        <p:spPr>
          <a:xfrm>
            <a:off x="1095472" y="1377440"/>
            <a:ext cx="7705725" cy="1685925"/>
          </a:xfrm>
          <a:prstGeom prst="rect">
            <a:avLst/>
          </a:prstGeom>
        </p:spPr>
      </p:pic>
      <p:sp>
        <p:nvSpPr>
          <p:cNvPr id="9" name="TextBox 8">
            <a:extLst>
              <a:ext uri="{FF2B5EF4-FFF2-40B4-BE49-F238E27FC236}">
                <a16:creationId xmlns:a16="http://schemas.microsoft.com/office/drawing/2014/main" id="{62D8F1A8-0AFD-446F-ABED-E6FCFB3410C2}"/>
              </a:ext>
            </a:extLst>
          </p:cNvPr>
          <p:cNvSpPr txBox="1"/>
          <p:nvPr/>
        </p:nvSpPr>
        <p:spPr>
          <a:xfrm>
            <a:off x="9514112" y="2633637"/>
            <a:ext cx="5962261" cy="1631216"/>
          </a:xfrm>
          <a:prstGeom prst="rect">
            <a:avLst/>
          </a:prstGeom>
          <a:noFill/>
        </p:spPr>
        <p:txBody>
          <a:bodyPr wrap="square" rtlCol="0">
            <a:spAutoFit/>
          </a:bodyPr>
          <a:lstStyle/>
          <a:p>
            <a:r>
              <a:rPr lang="en-GB" sz="2800" b="1" dirty="0"/>
              <a:t>Home log in: </a:t>
            </a:r>
          </a:p>
          <a:p>
            <a:r>
              <a:rPr lang="en-GB" dirty="0"/>
              <a:t>Username:</a:t>
            </a:r>
          </a:p>
          <a:p>
            <a:endParaRPr lang="en-GB" dirty="0"/>
          </a:p>
          <a:p>
            <a:r>
              <a:rPr lang="en-GB" dirty="0"/>
              <a:t>Password: home</a:t>
            </a:r>
          </a:p>
          <a:p>
            <a:endParaRPr lang="en-GB" dirty="0"/>
          </a:p>
        </p:txBody>
      </p:sp>
      <p:pic>
        <p:nvPicPr>
          <p:cNvPr id="10" name="Picture 4" descr="Letter-join whole school handwriting scheme">
            <a:extLst>
              <a:ext uri="{FF2B5EF4-FFF2-40B4-BE49-F238E27FC236}">
                <a16:creationId xmlns:a16="http://schemas.microsoft.com/office/drawing/2014/main" id="{CB959D7A-37E7-4957-A900-D79A43D06A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26080" y="1984399"/>
            <a:ext cx="2854195" cy="62305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47A6B58-3000-4346-A46E-D915807EA484}"/>
              </a:ext>
            </a:extLst>
          </p:cNvPr>
          <p:cNvSpPr/>
          <p:nvPr/>
        </p:nvSpPr>
        <p:spPr>
          <a:xfrm>
            <a:off x="10625146" y="3079913"/>
            <a:ext cx="835037" cy="369332"/>
          </a:xfrm>
          <a:prstGeom prst="rect">
            <a:avLst/>
          </a:prstGeom>
        </p:spPr>
        <p:txBody>
          <a:bodyPr wrap="none">
            <a:sp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vt7452</a:t>
            </a:r>
            <a:endParaRPr lang="en-GB" dirty="0"/>
          </a:p>
        </p:txBody>
      </p:sp>
    </p:spTree>
    <p:extLst>
      <p:ext uri="{BB962C8B-B14F-4D97-AF65-F5344CB8AC3E}">
        <p14:creationId xmlns:p14="http://schemas.microsoft.com/office/powerpoint/2010/main" val="349228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A958AAA-B322-471C-BFF4-445F49ADFFED}"/>
              </a:ext>
            </a:extLst>
          </p:cNvPr>
          <p:cNvSpPr/>
          <p:nvPr/>
        </p:nvSpPr>
        <p:spPr>
          <a:xfrm>
            <a:off x="2777412" y="4694959"/>
            <a:ext cx="6096000" cy="1200329"/>
          </a:xfrm>
          <a:prstGeom prst="rect">
            <a:avLst/>
          </a:prstGeom>
        </p:spPr>
        <p:txBody>
          <a:bodyPr>
            <a:spAutoFit/>
          </a:bodyPr>
          <a:lstStyle/>
          <a:p>
            <a:r>
              <a:rPr lang="en-GB" dirty="0">
                <a:hlinkClick r:id="rId2"/>
              </a:rPr>
              <a:t>https://www.gov.uk/government/publications/teacher-assessment-frameworks-at-the-end-of-key-stage-1/non-statutory-teacher-assessment-frameworks-at-the-end-of-key-stage-1</a:t>
            </a:r>
            <a:r>
              <a:rPr lang="en-GB" dirty="0"/>
              <a:t> </a:t>
            </a:r>
          </a:p>
        </p:txBody>
      </p:sp>
      <p:sp>
        <p:nvSpPr>
          <p:cNvPr id="3" name="TextBox 2">
            <a:extLst>
              <a:ext uri="{FF2B5EF4-FFF2-40B4-BE49-F238E27FC236}">
                <a16:creationId xmlns:a16="http://schemas.microsoft.com/office/drawing/2014/main" id="{30BED7DB-2563-44DC-A2E5-35CCE5835277}"/>
              </a:ext>
            </a:extLst>
          </p:cNvPr>
          <p:cNvSpPr txBox="1"/>
          <p:nvPr/>
        </p:nvSpPr>
        <p:spPr>
          <a:xfrm>
            <a:off x="827315" y="373224"/>
            <a:ext cx="9996195" cy="584775"/>
          </a:xfrm>
          <a:prstGeom prst="rect">
            <a:avLst/>
          </a:prstGeom>
          <a:noFill/>
        </p:spPr>
        <p:txBody>
          <a:bodyPr wrap="square" rtlCol="0">
            <a:spAutoFit/>
          </a:bodyPr>
          <a:lstStyle/>
          <a:p>
            <a:r>
              <a:rPr lang="en-GB" sz="3200" b="1" dirty="0"/>
              <a:t>End of Key Stage 1 non-statutory assessment frameworks </a:t>
            </a:r>
          </a:p>
        </p:txBody>
      </p:sp>
      <p:sp>
        <p:nvSpPr>
          <p:cNvPr id="4" name="TextBox 3">
            <a:extLst>
              <a:ext uri="{FF2B5EF4-FFF2-40B4-BE49-F238E27FC236}">
                <a16:creationId xmlns:a16="http://schemas.microsoft.com/office/drawing/2014/main" id="{876CCFA9-8C68-4B7F-8547-AB1C586871BD}"/>
              </a:ext>
            </a:extLst>
          </p:cNvPr>
          <p:cNvSpPr txBox="1"/>
          <p:nvPr/>
        </p:nvSpPr>
        <p:spPr>
          <a:xfrm>
            <a:off x="590938" y="1455575"/>
            <a:ext cx="10468947" cy="2677656"/>
          </a:xfrm>
          <a:prstGeom prst="rect">
            <a:avLst/>
          </a:prstGeom>
          <a:noFill/>
        </p:spPr>
        <p:txBody>
          <a:bodyPr wrap="square" rtlCol="0">
            <a:spAutoFit/>
          </a:bodyPr>
          <a:lstStyle/>
          <a:p>
            <a:r>
              <a:rPr lang="en-GB" sz="2400" dirty="0"/>
              <a:t>At the end of Year 2, I will be assessing your child for reading, writing and maths using these non-statutory assessment frameworks alongside end of year optional tests. </a:t>
            </a:r>
          </a:p>
          <a:p>
            <a:r>
              <a:rPr lang="en-GB" sz="2400" dirty="0"/>
              <a:t>We no longer use End of KS1 (SATs) as a test. We use different assessments but take a look to see the criteria for working towards, working at, working at greater depth if you are interested in seeing the expectations for your child by the end of Year 2. </a:t>
            </a:r>
          </a:p>
        </p:txBody>
      </p:sp>
    </p:spTree>
    <p:extLst>
      <p:ext uri="{BB962C8B-B14F-4D97-AF65-F5344CB8AC3E}">
        <p14:creationId xmlns:p14="http://schemas.microsoft.com/office/powerpoint/2010/main" val="15013129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4F170F-6DAD-F473-7941-EA376285C12C}"/>
              </a:ext>
            </a:extLst>
          </p:cNvPr>
          <p:cNvSpPr txBox="1"/>
          <p:nvPr/>
        </p:nvSpPr>
        <p:spPr>
          <a:xfrm>
            <a:off x="557784" y="859536"/>
            <a:ext cx="11375136" cy="2062103"/>
          </a:xfrm>
          <a:prstGeom prst="rect">
            <a:avLst/>
          </a:prstGeom>
          <a:noFill/>
        </p:spPr>
        <p:txBody>
          <a:bodyPr wrap="square" rtlCol="0">
            <a:spAutoFit/>
          </a:bodyPr>
          <a:lstStyle/>
          <a:p>
            <a:r>
              <a:rPr lang="en-GB" sz="2800" dirty="0"/>
              <a:t>Here are some examples of the types of assessments your child will sit 3 x year – autumn, spring, summer</a:t>
            </a:r>
            <a:r>
              <a:rPr lang="en-GB" dirty="0"/>
              <a:t>.</a:t>
            </a:r>
          </a:p>
          <a:p>
            <a:endParaRPr lang="en-GB" dirty="0"/>
          </a:p>
          <a:p>
            <a:endParaRPr lang="en-GB" dirty="0"/>
          </a:p>
          <a:p>
            <a:r>
              <a:rPr lang="en-GB" dirty="0"/>
              <a:t>I will analyse their results and we work hard to “plug the gaps” and give them short interventions to practise the work they are not confident with yet so hopefully next time, they know how to answer those style questions. </a:t>
            </a:r>
          </a:p>
        </p:txBody>
      </p:sp>
    </p:spTree>
    <p:extLst>
      <p:ext uri="{BB962C8B-B14F-4D97-AF65-F5344CB8AC3E}">
        <p14:creationId xmlns:p14="http://schemas.microsoft.com/office/powerpoint/2010/main" val="37728860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8A6DC0-3E4F-0DE0-82D8-09311D4031B2}"/>
              </a:ext>
            </a:extLst>
          </p:cNvPr>
          <p:cNvPicPr>
            <a:picLocks noChangeAspect="1"/>
          </p:cNvPicPr>
          <p:nvPr/>
        </p:nvPicPr>
        <p:blipFill>
          <a:blip r:embed="rId2"/>
          <a:stretch>
            <a:fillRect/>
          </a:stretch>
        </p:blipFill>
        <p:spPr>
          <a:xfrm>
            <a:off x="367379" y="1287599"/>
            <a:ext cx="6830378" cy="5325218"/>
          </a:xfrm>
          <a:prstGeom prst="rect">
            <a:avLst/>
          </a:prstGeom>
        </p:spPr>
      </p:pic>
      <p:sp>
        <p:nvSpPr>
          <p:cNvPr id="4" name="TextBox 3">
            <a:extLst>
              <a:ext uri="{FF2B5EF4-FFF2-40B4-BE49-F238E27FC236}">
                <a16:creationId xmlns:a16="http://schemas.microsoft.com/office/drawing/2014/main" id="{4E794289-82C5-E153-72F9-DC0E71975D58}"/>
              </a:ext>
            </a:extLst>
          </p:cNvPr>
          <p:cNvSpPr txBox="1"/>
          <p:nvPr/>
        </p:nvSpPr>
        <p:spPr>
          <a:xfrm>
            <a:off x="192024" y="140291"/>
            <a:ext cx="7909560" cy="954107"/>
          </a:xfrm>
          <a:prstGeom prst="rect">
            <a:avLst/>
          </a:prstGeom>
          <a:noFill/>
        </p:spPr>
        <p:txBody>
          <a:bodyPr wrap="square" rtlCol="0">
            <a:spAutoFit/>
          </a:bodyPr>
          <a:lstStyle/>
          <a:p>
            <a:r>
              <a:rPr lang="en-GB" sz="2800" dirty="0"/>
              <a:t>Grammar, Punctuation and Spelling test </a:t>
            </a:r>
          </a:p>
          <a:p>
            <a:r>
              <a:rPr lang="en-GB" sz="2800" dirty="0"/>
              <a:t>Paper 1 – Spelling </a:t>
            </a:r>
          </a:p>
        </p:txBody>
      </p:sp>
      <p:pic>
        <p:nvPicPr>
          <p:cNvPr id="6" name="Picture 5">
            <a:extLst>
              <a:ext uri="{FF2B5EF4-FFF2-40B4-BE49-F238E27FC236}">
                <a16:creationId xmlns:a16="http://schemas.microsoft.com/office/drawing/2014/main" id="{3809BCC7-7E83-B8E1-D283-E0160EE554E4}"/>
              </a:ext>
            </a:extLst>
          </p:cNvPr>
          <p:cNvPicPr>
            <a:picLocks noChangeAspect="1"/>
          </p:cNvPicPr>
          <p:nvPr/>
        </p:nvPicPr>
        <p:blipFill>
          <a:blip r:embed="rId3"/>
          <a:stretch>
            <a:fillRect/>
          </a:stretch>
        </p:blipFill>
        <p:spPr>
          <a:xfrm>
            <a:off x="8101584" y="0"/>
            <a:ext cx="2653095" cy="6858000"/>
          </a:xfrm>
          <a:prstGeom prst="rect">
            <a:avLst/>
          </a:prstGeom>
        </p:spPr>
      </p:pic>
    </p:spTree>
    <p:extLst>
      <p:ext uri="{BB962C8B-B14F-4D97-AF65-F5344CB8AC3E}">
        <p14:creationId xmlns:p14="http://schemas.microsoft.com/office/powerpoint/2010/main" val="20713339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D5834C-FDEB-25C0-E379-6EC408A845DC}"/>
              </a:ext>
            </a:extLst>
          </p:cNvPr>
          <p:cNvSpPr txBox="1"/>
          <p:nvPr/>
        </p:nvSpPr>
        <p:spPr>
          <a:xfrm>
            <a:off x="192024" y="0"/>
            <a:ext cx="8988552" cy="954107"/>
          </a:xfrm>
          <a:prstGeom prst="rect">
            <a:avLst/>
          </a:prstGeom>
          <a:noFill/>
        </p:spPr>
        <p:txBody>
          <a:bodyPr wrap="square" rtlCol="0">
            <a:spAutoFit/>
          </a:bodyPr>
          <a:lstStyle/>
          <a:p>
            <a:r>
              <a:rPr lang="en-GB" sz="2800" dirty="0"/>
              <a:t>Grammar, Punctuation and Spelling test </a:t>
            </a:r>
          </a:p>
          <a:p>
            <a:r>
              <a:rPr lang="en-GB" sz="2800" dirty="0"/>
              <a:t>Paper 2 – Grammar, Punctuation and Spelling  </a:t>
            </a:r>
          </a:p>
        </p:txBody>
      </p:sp>
      <p:pic>
        <p:nvPicPr>
          <p:cNvPr id="4" name="Picture 3">
            <a:extLst>
              <a:ext uri="{FF2B5EF4-FFF2-40B4-BE49-F238E27FC236}">
                <a16:creationId xmlns:a16="http://schemas.microsoft.com/office/drawing/2014/main" id="{B4920452-78FA-2E70-C58D-FFB1D6A5A40A}"/>
              </a:ext>
            </a:extLst>
          </p:cNvPr>
          <p:cNvPicPr>
            <a:picLocks noChangeAspect="1"/>
          </p:cNvPicPr>
          <p:nvPr/>
        </p:nvPicPr>
        <p:blipFill>
          <a:blip r:embed="rId2"/>
          <a:stretch>
            <a:fillRect/>
          </a:stretch>
        </p:blipFill>
        <p:spPr>
          <a:xfrm>
            <a:off x="548308" y="941832"/>
            <a:ext cx="4444271" cy="5916168"/>
          </a:xfrm>
          <a:prstGeom prst="rect">
            <a:avLst/>
          </a:prstGeom>
        </p:spPr>
      </p:pic>
      <p:pic>
        <p:nvPicPr>
          <p:cNvPr id="6" name="Picture 5">
            <a:extLst>
              <a:ext uri="{FF2B5EF4-FFF2-40B4-BE49-F238E27FC236}">
                <a16:creationId xmlns:a16="http://schemas.microsoft.com/office/drawing/2014/main" id="{DCF7E92A-7293-EA2A-81D1-2672399943FE}"/>
              </a:ext>
            </a:extLst>
          </p:cNvPr>
          <p:cNvPicPr>
            <a:picLocks noChangeAspect="1"/>
          </p:cNvPicPr>
          <p:nvPr/>
        </p:nvPicPr>
        <p:blipFill>
          <a:blip r:embed="rId3"/>
          <a:stretch>
            <a:fillRect/>
          </a:stretch>
        </p:blipFill>
        <p:spPr>
          <a:xfrm>
            <a:off x="5953161" y="941832"/>
            <a:ext cx="4565819" cy="5916168"/>
          </a:xfrm>
          <a:prstGeom prst="rect">
            <a:avLst/>
          </a:prstGeom>
        </p:spPr>
      </p:pic>
    </p:spTree>
    <p:extLst>
      <p:ext uri="{BB962C8B-B14F-4D97-AF65-F5344CB8AC3E}">
        <p14:creationId xmlns:p14="http://schemas.microsoft.com/office/powerpoint/2010/main" val="36980274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A927838-22CB-6E37-4A22-E174BFBECCE9}"/>
              </a:ext>
            </a:extLst>
          </p:cNvPr>
          <p:cNvPicPr>
            <a:picLocks noChangeAspect="1"/>
          </p:cNvPicPr>
          <p:nvPr/>
        </p:nvPicPr>
        <p:blipFill>
          <a:blip r:embed="rId2"/>
          <a:stretch>
            <a:fillRect/>
          </a:stretch>
        </p:blipFill>
        <p:spPr>
          <a:xfrm>
            <a:off x="4776414" y="0"/>
            <a:ext cx="6644244" cy="6858000"/>
          </a:xfrm>
          <a:prstGeom prst="rect">
            <a:avLst/>
          </a:prstGeom>
        </p:spPr>
      </p:pic>
      <p:sp>
        <p:nvSpPr>
          <p:cNvPr id="4" name="TextBox 3">
            <a:extLst>
              <a:ext uri="{FF2B5EF4-FFF2-40B4-BE49-F238E27FC236}">
                <a16:creationId xmlns:a16="http://schemas.microsoft.com/office/drawing/2014/main" id="{2D8084D4-BC18-FB06-FA5E-A446FF1E4B8C}"/>
              </a:ext>
            </a:extLst>
          </p:cNvPr>
          <p:cNvSpPr txBox="1"/>
          <p:nvPr/>
        </p:nvSpPr>
        <p:spPr>
          <a:xfrm>
            <a:off x="374904" y="457200"/>
            <a:ext cx="4480560" cy="3385542"/>
          </a:xfrm>
          <a:prstGeom prst="rect">
            <a:avLst/>
          </a:prstGeom>
          <a:noFill/>
        </p:spPr>
        <p:txBody>
          <a:bodyPr wrap="square" rtlCol="0">
            <a:spAutoFit/>
          </a:bodyPr>
          <a:lstStyle/>
          <a:p>
            <a:r>
              <a:rPr lang="en-GB" sz="2800" dirty="0"/>
              <a:t>Reading Paper 1 </a:t>
            </a:r>
          </a:p>
          <a:p>
            <a:endParaRPr lang="en-GB" sz="2800" dirty="0"/>
          </a:p>
          <a:p>
            <a:endParaRPr lang="en-GB" sz="2800" dirty="0"/>
          </a:p>
          <a:p>
            <a:r>
              <a:rPr lang="en-GB" sz="2800" dirty="0"/>
              <a:t>2 Shorter texts</a:t>
            </a:r>
          </a:p>
          <a:p>
            <a:endParaRPr lang="en-GB" sz="2800" dirty="0"/>
          </a:p>
          <a:p>
            <a:r>
              <a:rPr lang="en-GB" sz="2800" dirty="0"/>
              <a:t>Text is above the questions in the same booklet  </a:t>
            </a:r>
          </a:p>
          <a:p>
            <a:endParaRPr lang="en-GB" dirty="0"/>
          </a:p>
        </p:txBody>
      </p:sp>
    </p:spTree>
    <p:extLst>
      <p:ext uri="{BB962C8B-B14F-4D97-AF65-F5344CB8AC3E}">
        <p14:creationId xmlns:p14="http://schemas.microsoft.com/office/powerpoint/2010/main" val="28534768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1195A57-7C58-DCEB-35EB-39B28233A2C5}"/>
              </a:ext>
            </a:extLst>
          </p:cNvPr>
          <p:cNvPicPr>
            <a:picLocks noChangeAspect="1"/>
          </p:cNvPicPr>
          <p:nvPr/>
        </p:nvPicPr>
        <p:blipFill>
          <a:blip r:embed="rId2"/>
          <a:stretch>
            <a:fillRect/>
          </a:stretch>
        </p:blipFill>
        <p:spPr>
          <a:xfrm>
            <a:off x="727641" y="1044392"/>
            <a:ext cx="4740471" cy="5571067"/>
          </a:xfrm>
          <a:prstGeom prst="rect">
            <a:avLst/>
          </a:prstGeom>
        </p:spPr>
      </p:pic>
      <p:pic>
        <p:nvPicPr>
          <p:cNvPr id="5" name="Picture 4">
            <a:extLst>
              <a:ext uri="{FF2B5EF4-FFF2-40B4-BE49-F238E27FC236}">
                <a16:creationId xmlns:a16="http://schemas.microsoft.com/office/drawing/2014/main" id="{9B0B974C-91B5-5351-DBA6-3C7DBDACBDA6}"/>
              </a:ext>
            </a:extLst>
          </p:cNvPr>
          <p:cNvPicPr>
            <a:picLocks noChangeAspect="1"/>
          </p:cNvPicPr>
          <p:nvPr/>
        </p:nvPicPr>
        <p:blipFill>
          <a:blip r:embed="rId3"/>
          <a:stretch>
            <a:fillRect/>
          </a:stretch>
        </p:blipFill>
        <p:spPr>
          <a:xfrm>
            <a:off x="5577840" y="1106422"/>
            <a:ext cx="6111695" cy="5447005"/>
          </a:xfrm>
          <a:prstGeom prst="rect">
            <a:avLst/>
          </a:prstGeom>
        </p:spPr>
      </p:pic>
      <p:sp>
        <p:nvSpPr>
          <p:cNvPr id="6" name="TextBox 5">
            <a:extLst>
              <a:ext uri="{FF2B5EF4-FFF2-40B4-BE49-F238E27FC236}">
                <a16:creationId xmlns:a16="http://schemas.microsoft.com/office/drawing/2014/main" id="{35DBDDB7-EBB9-177A-79C8-2370DAC214A4}"/>
              </a:ext>
            </a:extLst>
          </p:cNvPr>
          <p:cNvSpPr txBox="1"/>
          <p:nvPr/>
        </p:nvSpPr>
        <p:spPr>
          <a:xfrm>
            <a:off x="365760" y="155448"/>
            <a:ext cx="11746870" cy="523220"/>
          </a:xfrm>
          <a:prstGeom prst="rect">
            <a:avLst/>
          </a:prstGeom>
          <a:noFill/>
        </p:spPr>
        <p:txBody>
          <a:bodyPr wrap="none" rtlCol="0">
            <a:spAutoFit/>
          </a:bodyPr>
          <a:lstStyle/>
          <a:p>
            <a:r>
              <a:rPr lang="en-GB" sz="2800" dirty="0"/>
              <a:t>Reading Paper 2 – separate booklet of text and a separate booklet of questions </a:t>
            </a:r>
          </a:p>
        </p:txBody>
      </p:sp>
    </p:spTree>
    <p:extLst>
      <p:ext uri="{BB962C8B-B14F-4D97-AF65-F5344CB8AC3E}">
        <p14:creationId xmlns:p14="http://schemas.microsoft.com/office/powerpoint/2010/main" val="3458640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E841E5-4977-F1A3-F104-F5C375D067E5}"/>
              </a:ext>
            </a:extLst>
          </p:cNvPr>
          <p:cNvPicPr>
            <a:picLocks noChangeAspect="1"/>
          </p:cNvPicPr>
          <p:nvPr/>
        </p:nvPicPr>
        <p:blipFill>
          <a:blip r:embed="rId2"/>
          <a:stretch>
            <a:fillRect/>
          </a:stretch>
        </p:blipFill>
        <p:spPr>
          <a:xfrm>
            <a:off x="668538" y="0"/>
            <a:ext cx="5615669" cy="6858000"/>
          </a:xfrm>
          <a:prstGeom prst="rect">
            <a:avLst/>
          </a:prstGeom>
        </p:spPr>
      </p:pic>
      <p:pic>
        <p:nvPicPr>
          <p:cNvPr id="5" name="Picture 4">
            <a:extLst>
              <a:ext uri="{FF2B5EF4-FFF2-40B4-BE49-F238E27FC236}">
                <a16:creationId xmlns:a16="http://schemas.microsoft.com/office/drawing/2014/main" id="{1CED7968-8147-7900-8A37-C74E6EBF8DC2}"/>
              </a:ext>
            </a:extLst>
          </p:cNvPr>
          <p:cNvPicPr>
            <a:picLocks noChangeAspect="1"/>
          </p:cNvPicPr>
          <p:nvPr/>
        </p:nvPicPr>
        <p:blipFill>
          <a:blip r:embed="rId3"/>
          <a:stretch>
            <a:fillRect/>
          </a:stretch>
        </p:blipFill>
        <p:spPr>
          <a:xfrm>
            <a:off x="6284207" y="0"/>
            <a:ext cx="5548898" cy="6858000"/>
          </a:xfrm>
          <a:prstGeom prst="rect">
            <a:avLst/>
          </a:prstGeom>
        </p:spPr>
      </p:pic>
    </p:spTree>
    <p:extLst>
      <p:ext uri="{BB962C8B-B14F-4D97-AF65-F5344CB8AC3E}">
        <p14:creationId xmlns:p14="http://schemas.microsoft.com/office/powerpoint/2010/main" val="18859360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EEFCA6-1785-BC6E-A73A-B545E612509C}"/>
              </a:ext>
            </a:extLst>
          </p:cNvPr>
          <p:cNvPicPr>
            <a:picLocks noChangeAspect="1"/>
          </p:cNvPicPr>
          <p:nvPr/>
        </p:nvPicPr>
        <p:blipFill>
          <a:blip r:embed="rId2"/>
          <a:stretch>
            <a:fillRect/>
          </a:stretch>
        </p:blipFill>
        <p:spPr>
          <a:xfrm>
            <a:off x="3233995" y="461665"/>
            <a:ext cx="5416229" cy="6211410"/>
          </a:xfrm>
          <a:prstGeom prst="rect">
            <a:avLst/>
          </a:prstGeom>
        </p:spPr>
      </p:pic>
      <p:sp>
        <p:nvSpPr>
          <p:cNvPr id="4" name="TextBox 3">
            <a:extLst>
              <a:ext uri="{FF2B5EF4-FFF2-40B4-BE49-F238E27FC236}">
                <a16:creationId xmlns:a16="http://schemas.microsoft.com/office/drawing/2014/main" id="{D34BDED6-B26B-337B-78D6-C817247C24B9}"/>
              </a:ext>
            </a:extLst>
          </p:cNvPr>
          <p:cNvSpPr txBox="1"/>
          <p:nvPr/>
        </p:nvSpPr>
        <p:spPr>
          <a:xfrm>
            <a:off x="109728" y="0"/>
            <a:ext cx="11614333" cy="461665"/>
          </a:xfrm>
          <a:prstGeom prst="rect">
            <a:avLst/>
          </a:prstGeom>
          <a:noFill/>
        </p:spPr>
        <p:txBody>
          <a:bodyPr wrap="none" rtlCol="0">
            <a:spAutoFit/>
          </a:bodyPr>
          <a:lstStyle/>
          <a:p>
            <a:r>
              <a:rPr lang="en-GB" sz="2400" dirty="0"/>
              <a:t>Separate question booklet – children have to locate the answers in the reading text booklet </a:t>
            </a:r>
          </a:p>
        </p:txBody>
      </p:sp>
    </p:spTree>
    <p:extLst>
      <p:ext uri="{BB962C8B-B14F-4D97-AF65-F5344CB8AC3E}">
        <p14:creationId xmlns:p14="http://schemas.microsoft.com/office/powerpoint/2010/main" val="34389826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510ABE-CED3-04A7-F54E-E916BE0287AE}"/>
              </a:ext>
            </a:extLst>
          </p:cNvPr>
          <p:cNvPicPr>
            <a:picLocks noChangeAspect="1"/>
          </p:cNvPicPr>
          <p:nvPr/>
        </p:nvPicPr>
        <p:blipFill>
          <a:blip r:embed="rId2"/>
          <a:stretch>
            <a:fillRect/>
          </a:stretch>
        </p:blipFill>
        <p:spPr>
          <a:xfrm>
            <a:off x="143224" y="111839"/>
            <a:ext cx="3887244" cy="4130978"/>
          </a:xfrm>
          <a:prstGeom prst="rect">
            <a:avLst/>
          </a:prstGeom>
        </p:spPr>
      </p:pic>
      <p:pic>
        <p:nvPicPr>
          <p:cNvPr id="5" name="Picture 4">
            <a:extLst>
              <a:ext uri="{FF2B5EF4-FFF2-40B4-BE49-F238E27FC236}">
                <a16:creationId xmlns:a16="http://schemas.microsoft.com/office/drawing/2014/main" id="{40C2C68F-F9B9-3094-4594-A190FCFD2E03}"/>
              </a:ext>
            </a:extLst>
          </p:cNvPr>
          <p:cNvPicPr>
            <a:picLocks noChangeAspect="1"/>
          </p:cNvPicPr>
          <p:nvPr/>
        </p:nvPicPr>
        <p:blipFill>
          <a:blip r:embed="rId3"/>
          <a:stretch>
            <a:fillRect/>
          </a:stretch>
        </p:blipFill>
        <p:spPr>
          <a:xfrm>
            <a:off x="4259801" y="1697985"/>
            <a:ext cx="4160892" cy="5089663"/>
          </a:xfrm>
          <a:prstGeom prst="rect">
            <a:avLst/>
          </a:prstGeom>
        </p:spPr>
      </p:pic>
      <p:pic>
        <p:nvPicPr>
          <p:cNvPr id="7" name="Picture 6">
            <a:extLst>
              <a:ext uri="{FF2B5EF4-FFF2-40B4-BE49-F238E27FC236}">
                <a16:creationId xmlns:a16="http://schemas.microsoft.com/office/drawing/2014/main" id="{2A8625A5-0E52-4EBA-0C9E-8590DDE174FB}"/>
              </a:ext>
            </a:extLst>
          </p:cNvPr>
          <p:cNvPicPr>
            <a:picLocks noChangeAspect="1"/>
          </p:cNvPicPr>
          <p:nvPr/>
        </p:nvPicPr>
        <p:blipFill>
          <a:blip r:embed="rId4"/>
          <a:stretch>
            <a:fillRect/>
          </a:stretch>
        </p:blipFill>
        <p:spPr>
          <a:xfrm>
            <a:off x="8208099" y="111839"/>
            <a:ext cx="3840677" cy="4519219"/>
          </a:xfrm>
          <a:prstGeom prst="rect">
            <a:avLst/>
          </a:prstGeom>
        </p:spPr>
      </p:pic>
      <p:sp>
        <p:nvSpPr>
          <p:cNvPr id="8" name="TextBox 7">
            <a:extLst>
              <a:ext uri="{FF2B5EF4-FFF2-40B4-BE49-F238E27FC236}">
                <a16:creationId xmlns:a16="http://schemas.microsoft.com/office/drawing/2014/main" id="{CF3AB821-1CF3-D8D4-5A3F-11329AA8E472}"/>
              </a:ext>
            </a:extLst>
          </p:cNvPr>
          <p:cNvSpPr txBox="1"/>
          <p:nvPr/>
        </p:nvSpPr>
        <p:spPr>
          <a:xfrm>
            <a:off x="4114043" y="466344"/>
            <a:ext cx="4228915" cy="523220"/>
          </a:xfrm>
          <a:prstGeom prst="rect">
            <a:avLst/>
          </a:prstGeom>
          <a:noFill/>
        </p:spPr>
        <p:txBody>
          <a:bodyPr wrap="none" rtlCol="0">
            <a:spAutoFit/>
          </a:bodyPr>
          <a:lstStyle/>
          <a:p>
            <a:r>
              <a:rPr lang="en-GB" sz="2800" dirty="0"/>
              <a:t>Maths Paper 1 – arithmetic </a:t>
            </a:r>
          </a:p>
        </p:txBody>
      </p:sp>
      <p:sp>
        <p:nvSpPr>
          <p:cNvPr id="10" name="TextBox 9">
            <a:extLst>
              <a:ext uri="{FF2B5EF4-FFF2-40B4-BE49-F238E27FC236}">
                <a16:creationId xmlns:a16="http://schemas.microsoft.com/office/drawing/2014/main" id="{B2D0B8B3-4C0D-C3A5-ADF4-4B988DE87B20}"/>
              </a:ext>
            </a:extLst>
          </p:cNvPr>
          <p:cNvSpPr txBox="1"/>
          <p:nvPr/>
        </p:nvSpPr>
        <p:spPr>
          <a:xfrm>
            <a:off x="349758" y="4513684"/>
            <a:ext cx="3680710" cy="2246769"/>
          </a:xfrm>
          <a:prstGeom prst="rect">
            <a:avLst/>
          </a:prstGeom>
          <a:noFill/>
        </p:spPr>
        <p:txBody>
          <a:bodyPr wrap="square">
            <a:spAutoFit/>
          </a:bodyPr>
          <a:lstStyle/>
          <a:p>
            <a:r>
              <a:rPr lang="en-GB" sz="2800" dirty="0"/>
              <a:t>20 questions on calculation </a:t>
            </a:r>
          </a:p>
          <a:p>
            <a:r>
              <a:rPr lang="en-GB" sz="2800" dirty="0"/>
              <a:t>Addition, subtraction, fractions, multiplication, division </a:t>
            </a:r>
          </a:p>
        </p:txBody>
      </p:sp>
    </p:spTree>
    <p:extLst>
      <p:ext uri="{BB962C8B-B14F-4D97-AF65-F5344CB8AC3E}">
        <p14:creationId xmlns:p14="http://schemas.microsoft.com/office/powerpoint/2010/main" val="41559048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F3AB821-1CF3-D8D4-5A3F-11329AA8E472}"/>
              </a:ext>
            </a:extLst>
          </p:cNvPr>
          <p:cNvSpPr txBox="1"/>
          <p:nvPr/>
        </p:nvSpPr>
        <p:spPr>
          <a:xfrm>
            <a:off x="4298034" y="-11124"/>
            <a:ext cx="4152355" cy="523220"/>
          </a:xfrm>
          <a:prstGeom prst="rect">
            <a:avLst/>
          </a:prstGeom>
          <a:noFill/>
        </p:spPr>
        <p:txBody>
          <a:bodyPr wrap="none" rtlCol="0">
            <a:spAutoFit/>
          </a:bodyPr>
          <a:lstStyle/>
          <a:p>
            <a:r>
              <a:rPr lang="en-GB" sz="2800" dirty="0"/>
              <a:t>Maths Paper 2 – reasoning </a:t>
            </a:r>
          </a:p>
        </p:txBody>
      </p:sp>
      <p:sp>
        <p:nvSpPr>
          <p:cNvPr id="10" name="TextBox 9">
            <a:extLst>
              <a:ext uri="{FF2B5EF4-FFF2-40B4-BE49-F238E27FC236}">
                <a16:creationId xmlns:a16="http://schemas.microsoft.com/office/drawing/2014/main" id="{B2D0B8B3-4C0D-C3A5-ADF4-4B988DE87B20}"/>
              </a:ext>
            </a:extLst>
          </p:cNvPr>
          <p:cNvSpPr txBox="1"/>
          <p:nvPr/>
        </p:nvSpPr>
        <p:spPr>
          <a:xfrm>
            <a:off x="349758" y="5382364"/>
            <a:ext cx="10495026" cy="1384995"/>
          </a:xfrm>
          <a:prstGeom prst="rect">
            <a:avLst/>
          </a:prstGeom>
          <a:noFill/>
        </p:spPr>
        <p:txBody>
          <a:bodyPr wrap="square">
            <a:spAutoFit/>
          </a:bodyPr>
          <a:lstStyle/>
          <a:p>
            <a:r>
              <a:rPr lang="en-GB" sz="2800" dirty="0"/>
              <a:t>shape, time, data, calculation, word problems, statistics, measure, position and direction, weight, height, money, temperature, capacity, volume</a:t>
            </a:r>
          </a:p>
        </p:txBody>
      </p:sp>
      <p:pic>
        <p:nvPicPr>
          <p:cNvPr id="4" name="Picture 3">
            <a:extLst>
              <a:ext uri="{FF2B5EF4-FFF2-40B4-BE49-F238E27FC236}">
                <a16:creationId xmlns:a16="http://schemas.microsoft.com/office/drawing/2014/main" id="{B5E17500-6CDE-90E6-4046-36DDB6665F27}"/>
              </a:ext>
            </a:extLst>
          </p:cNvPr>
          <p:cNvPicPr>
            <a:picLocks noChangeAspect="1"/>
          </p:cNvPicPr>
          <p:nvPr/>
        </p:nvPicPr>
        <p:blipFill>
          <a:blip r:embed="rId2"/>
          <a:stretch>
            <a:fillRect/>
          </a:stretch>
        </p:blipFill>
        <p:spPr>
          <a:xfrm>
            <a:off x="181320" y="173736"/>
            <a:ext cx="3981936" cy="4654296"/>
          </a:xfrm>
          <a:prstGeom prst="rect">
            <a:avLst/>
          </a:prstGeom>
        </p:spPr>
      </p:pic>
      <p:pic>
        <p:nvPicPr>
          <p:cNvPr id="9" name="Picture 8">
            <a:extLst>
              <a:ext uri="{FF2B5EF4-FFF2-40B4-BE49-F238E27FC236}">
                <a16:creationId xmlns:a16="http://schemas.microsoft.com/office/drawing/2014/main" id="{1F67BE37-DF12-97A7-7568-FE42420DABF2}"/>
              </a:ext>
            </a:extLst>
          </p:cNvPr>
          <p:cNvPicPr>
            <a:picLocks noChangeAspect="1"/>
          </p:cNvPicPr>
          <p:nvPr/>
        </p:nvPicPr>
        <p:blipFill>
          <a:blip r:embed="rId3"/>
          <a:stretch>
            <a:fillRect/>
          </a:stretch>
        </p:blipFill>
        <p:spPr>
          <a:xfrm>
            <a:off x="4298034" y="805387"/>
            <a:ext cx="3694316" cy="4576977"/>
          </a:xfrm>
          <a:prstGeom prst="rect">
            <a:avLst/>
          </a:prstGeom>
        </p:spPr>
      </p:pic>
      <p:pic>
        <p:nvPicPr>
          <p:cNvPr id="12" name="Picture 11">
            <a:extLst>
              <a:ext uri="{FF2B5EF4-FFF2-40B4-BE49-F238E27FC236}">
                <a16:creationId xmlns:a16="http://schemas.microsoft.com/office/drawing/2014/main" id="{494B6E1D-DD54-B854-2460-4C4697855C00}"/>
              </a:ext>
            </a:extLst>
          </p:cNvPr>
          <p:cNvPicPr>
            <a:picLocks noChangeAspect="1"/>
          </p:cNvPicPr>
          <p:nvPr/>
        </p:nvPicPr>
        <p:blipFill>
          <a:blip r:embed="rId4"/>
          <a:stretch>
            <a:fillRect/>
          </a:stretch>
        </p:blipFill>
        <p:spPr>
          <a:xfrm>
            <a:off x="8111532" y="512096"/>
            <a:ext cx="4004306" cy="4228323"/>
          </a:xfrm>
          <a:prstGeom prst="rect">
            <a:avLst/>
          </a:prstGeom>
        </p:spPr>
      </p:pic>
    </p:spTree>
    <p:extLst>
      <p:ext uri="{BB962C8B-B14F-4D97-AF65-F5344CB8AC3E}">
        <p14:creationId xmlns:p14="http://schemas.microsoft.com/office/powerpoint/2010/main" val="24867496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8022" y="311565"/>
            <a:ext cx="11055928" cy="5786199"/>
          </a:xfrm>
          <a:prstGeom prst="rect">
            <a:avLst/>
          </a:prstGeom>
          <a:noFill/>
        </p:spPr>
        <p:txBody>
          <a:bodyPr wrap="square">
            <a:spAutoFit/>
          </a:bodyPr>
          <a:lstStyle/>
          <a:p>
            <a:r>
              <a:rPr lang="en-GB" b="1" dirty="0">
                <a:latin typeface="Arial" charset="0"/>
                <a:ea typeface="Times New Roman" charset="0"/>
              </a:rPr>
              <a:t> </a:t>
            </a:r>
            <a:endParaRPr lang="en-GB" sz="1600" dirty="0">
              <a:latin typeface="Times New Roman" charset="0"/>
              <a:ea typeface="Times New Roman" charset="0"/>
            </a:endParaRPr>
          </a:p>
          <a:p>
            <a:pPr algn="ctr"/>
            <a:r>
              <a:rPr lang="en-GB" sz="1600" b="1" u="sng" dirty="0">
                <a:latin typeface="Arial" charset="0"/>
                <a:ea typeface="Times New Roman" charset="0"/>
              </a:rPr>
              <a:t>Phonics websites</a:t>
            </a:r>
          </a:p>
          <a:p>
            <a:endParaRPr lang="en-GB" sz="1600" dirty="0">
              <a:latin typeface="Times New Roman" charset="0"/>
              <a:ea typeface="Times New Roman" charset="0"/>
            </a:endParaRPr>
          </a:p>
          <a:p>
            <a:r>
              <a:rPr lang="en-GB" sz="1600" b="1" u="sng" dirty="0">
                <a:solidFill>
                  <a:srgbClr val="0000FF"/>
                </a:solidFill>
                <a:latin typeface="Arial" charset="0"/>
                <a:ea typeface="Times New Roman" charset="0"/>
                <a:hlinkClick r:id="rId2"/>
              </a:rPr>
              <a:t>www.free-phonics-worksheets.com</a:t>
            </a:r>
            <a:endParaRPr lang="en-GB" sz="1600" dirty="0">
              <a:latin typeface="Times New Roman" charset="0"/>
              <a:ea typeface="Times New Roman" charset="0"/>
            </a:endParaRPr>
          </a:p>
          <a:p>
            <a:r>
              <a:rPr lang="en-GB" sz="1600" dirty="0">
                <a:latin typeface="Arial" charset="0"/>
                <a:ea typeface="Times New Roman" charset="0"/>
              </a:rPr>
              <a:t> </a:t>
            </a:r>
            <a:endParaRPr lang="en-GB" sz="1600" dirty="0">
              <a:latin typeface="Times New Roman" charset="0"/>
              <a:ea typeface="Times New Roman" charset="0"/>
            </a:endParaRPr>
          </a:p>
          <a:p>
            <a:r>
              <a:rPr lang="en-GB" sz="1600" b="1" u="sng" dirty="0">
                <a:solidFill>
                  <a:srgbClr val="0000FF"/>
                </a:solidFill>
                <a:latin typeface="Arial" charset="0"/>
                <a:ea typeface="Times New Roman" charset="0"/>
                <a:hlinkClick r:id="rId3"/>
              </a:rPr>
              <a:t>www.firstschoolyears.com</a:t>
            </a:r>
            <a:endParaRPr lang="en-GB" sz="1600" dirty="0">
              <a:latin typeface="Times New Roman" charset="0"/>
              <a:ea typeface="Times New Roman" charset="0"/>
            </a:endParaRPr>
          </a:p>
          <a:p>
            <a:r>
              <a:rPr lang="en-GB" sz="1600" dirty="0">
                <a:latin typeface="Arial" charset="0"/>
                <a:ea typeface="Times New Roman" charset="0"/>
              </a:rPr>
              <a:t>a good selection of resources including worksheets and some interactive games. Covers-</a:t>
            </a:r>
            <a:endParaRPr lang="en-GB" sz="1600" dirty="0">
              <a:latin typeface="Times New Roman" charset="0"/>
              <a:ea typeface="Times New Roman" charset="0"/>
            </a:endParaRPr>
          </a:p>
          <a:p>
            <a:r>
              <a:rPr lang="en-GB" sz="1600" dirty="0">
                <a:latin typeface="Arial" charset="0"/>
                <a:ea typeface="Times New Roman" charset="0"/>
              </a:rPr>
              <a:t>- Phase 3 and 5 sounds</a:t>
            </a:r>
            <a:endParaRPr lang="en-GB" sz="1600" dirty="0">
              <a:latin typeface="Times New Roman" charset="0"/>
              <a:ea typeface="Times New Roman" charset="0"/>
            </a:endParaRPr>
          </a:p>
          <a:p>
            <a:r>
              <a:rPr lang="en-GB" sz="1600" dirty="0">
                <a:latin typeface="Arial" charset="0"/>
                <a:ea typeface="Times New Roman" charset="0"/>
              </a:rPr>
              <a:t>- extensive list of long vowel worksheets and games such as hangman.</a:t>
            </a:r>
            <a:endParaRPr lang="en-GB" sz="1600" dirty="0">
              <a:latin typeface="Times New Roman" charset="0"/>
              <a:ea typeface="Times New Roman" charset="0"/>
            </a:endParaRPr>
          </a:p>
          <a:p>
            <a:r>
              <a:rPr lang="en-GB" sz="1600" b="1" dirty="0">
                <a:latin typeface="Arial" charset="0"/>
                <a:ea typeface="Times New Roman" charset="0"/>
              </a:rPr>
              <a:t> </a:t>
            </a:r>
            <a:endParaRPr lang="en-GB" sz="1600" dirty="0">
              <a:latin typeface="Times New Roman" charset="0"/>
              <a:ea typeface="Times New Roman" charset="0"/>
            </a:endParaRPr>
          </a:p>
          <a:p>
            <a:r>
              <a:rPr lang="en-GB" sz="1600" b="1" u="sng" dirty="0">
                <a:solidFill>
                  <a:srgbClr val="0000FF"/>
                </a:solidFill>
                <a:latin typeface="Arial" charset="0"/>
                <a:ea typeface="Times New Roman" charset="0"/>
                <a:hlinkClick r:id="rId4"/>
              </a:rPr>
              <a:t>www.bbc.co.uk/schools/wordsandpictures/phonics/</a:t>
            </a:r>
            <a:endParaRPr lang="en-GB" sz="1600" dirty="0">
              <a:latin typeface="Times New Roman" charset="0"/>
              <a:ea typeface="Times New Roman" charset="0"/>
            </a:endParaRPr>
          </a:p>
          <a:p>
            <a:r>
              <a:rPr lang="en-GB" sz="1600" dirty="0">
                <a:latin typeface="Arial" charset="0"/>
                <a:ea typeface="Times New Roman" charset="0"/>
              </a:rPr>
              <a:t>mix of very good interactive games and worksheets covering most phonic phases. Recommend Sandcastle quiz for phase 3 and 5.</a:t>
            </a:r>
            <a:endParaRPr lang="en-GB" sz="1600" dirty="0">
              <a:latin typeface="Times New Roman" charset="0"/>
              <a:ea typeface="Times New Roman" charset="0"/>
            </a:endParaRPr>
          </a:p>
          <a:p>
            <a:r>
              <a:rPr lang="en-GB" sz="1600" dirty="0">
                <a:latin typeface="Arial" charset="0"/>
                <a:ea typeface="Times New Roman" charset="0"/>
              </a:rPr>
              <a:t> </a:t>
            </a:r>
            <a:endParaRPr lang="en-GB" sz="1600" dirty="0">
              <a:latin typeface="Times New Roman" charset="0"/>
              <a:ea typeface="Times New Roman" charset="0"/>
            </a:endParaRPr>
          </a:p>
          <a:p>
            <a:r>
              <a:rPr lang="en-GB" sz="1600" b="1" u="sng" dirty="0">
                <a:solidFill>
                  <a:srgbClr val="0000FF"/>
                </a:solidFill>
                <a:latin typeface="Arial" charset="0"/>
                <a:ea typeface="Times New Roman" charset="0"/>
                <a:hlinkClick r:id="rId5"/>
              </a:rPr>
              <a:t>www.bbc.co.uk/schools/ks1bitesize/literacy/</a:t>
            </a:r>
            <a:endParaRPr lang="en-GB" sz="1600" dirty="0">
              <a:latin typeface="Times New Roman" charset="0"/>
              <a:ea typeface="Times New Roman" charset="0"/>
            </a:endParaRPr>
          </a:p>
          <a:p>
            <a:r>
              <a:rPr lang="en-GB" sz="1600" dirty="0">
                <a:latin typeface="Arial" charset="0"/>
                <a:ea typeface="Times New Roman" charset="0"/>
              </a:rPr>
              <a:t>a very good selection of interactive games focussing on phonics and sentence construction. Each is split into medium/hard/really hard and are short and fun. </a:t>
            </a:r>
            <a:endParaRPr lang="en-GB" sz="1600" dirty="0">
              <a:latin typeface="Times New Roman" charset="0"/>
              <a:ea typeface="Times New Roman" charset="0"/>
            </a:endParaRPr>
          </a:p>
          <a:p>
            <a:r>
              <a:rPr lang="en-GB" sz="1600" dirty="0">
                <a:latin typeface="Arial" charset="0"/>
                <a:ea typeface="Times New Roman" charset="0"/>
              </a:rPr>
              <a:t> </a:t>
            </a:r>
            <a:endParaRPr lang="en-GB" sz="1600" dirty="0">
              <a:latin typeface="Times New Roman" charset="0"/>
              <a:ea typeface="Times New Roman" charset="0"/>
            </a:endParaRPr>
          </a:p>
          <a:p>
            <a:r>
              <a:rPr lang="en-GB" sz="1600" b="1" u="sng" dirty="0">
                <a:solidFill>
                  <a:srgbClr val="0000FF"/>
                </a:solidFill>
                <a:latin typeface="Arial" charset="0"/>
                <a:ea typeface="Times New Roman" charset="0"/>
                <a:hlinkClick r:id="rId6"/>
              </a:rPr>
              <a:t>www.ictgames.com/literacy.html</a:t>
            </a:r>
            <a:endParaRPr lang="en-GB" sz="1600" dirty="0">
              <a:latin typeface="Times New Roman" charset="0"/>
              <a:ea typeface="Times New Roman" charset="0"/>
            </a:endParaRPr>
          </a:p>
          <a:p>
            <a:r>
              <a:rPr lang="en-GB" sz="1600" dirty="0">
                <a:latin typeface="Arial" charset="0"/>
                <a:ea typeface="Times New Roman" charset="0"/>
              </a:rPr>
              <a:t>a great selection of games that link well with games in Letters and Sounds.</a:t>
            </a:r>
            <a:endParaRPr lang="en-GB" sz="1600" dirty="0">
              <a:latin typeface="Times New Roman" charset="0"/>
              <a:ea typeface="Times New Roman" charset="0"/>
            </a:endParaRPr>
          </a:p>
          <a:p>
            <a:r>
              <a:rPr lang="en-GB" sz="1600" dirty="0">
                <a:latin typeface="Arial" charset="0"/>
                <a:ea typeface="Times New Roman" charset="0"/>
              </a:rPr>
              <a:t> </a:t>
            </a:r>
            <a:endParaRPr lang="en-GB" sz="1600" dirty="0">
              <a:latin typeface="Times New Roman" charset="0"/>
              <a:ea typeface="Times New Roman" charset="0"/>
            </a:endParaRPr>
          </a:p>
          <a:p>
            <a:r>
              <a:rPr lang="en-GB" sz="1600" b="1" u="sng" dirty="0">
                <a:solidFill>
                  <a:srgbClr val="0000FF"/>
                </a:solidFill>
                <a:latin typeface="Arial" charset="0"/>
                <a:ea typeface="Times New Roman" charset="0"/>
                <a:hlinkClick r:id="rId7"/>
              </a:rPr>
              <a:t>www.phonicsplay.co.uk</a:t>
            </a:r>
            <a:endParaRPr lang="en-GB" sz="1600" dirty="0">
              <a:latin typeface="Times New Roman" charset="0"/>
              <a:ea typeface="Times New Roman" charset="0"/>
            </a:endParaRPr>
          </a:p>
          <a:p>
            <a:r>
              <a:rPr lang="en-GB" sz="1600" dirty="0">
                <a:latin typeface="Arial" charset="0"/>
                <a:ea typeface="Times New Roman" charset="0"/>
              </a:rPr>
              <a:t>a selection of interactive games for all phonic phases. Mostly simple games.</a:t>
            </a:r>
            <a:endParaRPr lang="en-GB" sz="1600" dirty="0">
              <a:effectLst/>
              <a:latin typeface="Times New Roman" charset="0"/>
              <a:ea typeface="Times New Roman" charset="0"/>
            </a:endParaRPr>
          </a:p>
        </p:txBody>
      </p:sp>
    </p:spTree>
    <p:extLst>
      <p:ext uri="{BB962C8B-B14F-4D97-AF65-F5344CB8AC3E}">
        <p14:creationId xmlns:p14="http://schemas.microsoft.com/office/powerpoint/2010/main" val="11368570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3C8179C19930045ADCDD4107A9CB15D" ma:contentTypeVersion="10" ma:contentTypeDescription="Create a new document." ma:contentTypeScope="" ma:versionID="c21924bfa9f6902e930c4ef6fb697a7c">
  <xsd:schema xmlns:xsd="http://www.w3.org/2001/XMLSchema" xmlns:xs="http://www.w3.org/2001/XMLSchema" xmlns:p="http://schemas.microsoft.com/office/2006/metadata/properties" xmlns:ns2="9dd1b3af-6ffe-418b-9355-e2ab9e39bce0" xmlns:ns3="717a63b7-f83b-49c6-b3e6-be75a4601510" targetNamespace="http://schemas.microsoft.com/office/2006/metadata/properties" ma:root="true" ma:fieldsID="eda93474d6347b7fa8df8bdd76572763" ns2:_="" ns3:_="">
    <xsd:import namespace="9dd1b3af-6ffe-418b-9355-e2ab9e39bce0"/>
    <xsd:import namespace="717a63b7-f83b-49c6-b3e6-be75a4601510"/>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d1b3af-6ffe-418b-9355-e2ab9e39bc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17a63b7-f83b-49c6-b3e6-be75a460151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A6F1D8-B347-451D-91D4-02092680509F}">
  <ds:schemaRefs>
    <ds:schemaRef ds:uri="http://schemas.microsoft.com/sharepoint/v3/contenttype/forms"/>
  </ds:schemaRefs>
</ds:datastoreItem>
</file>

<file path=customXml/itemProps2.xml><?xml version="1.0" encoding="utf-8"?>
<ds:datastoreItem xmlns:ds="http://schemas.openxmlformats.org/officeDocument/2006/customXml" ds:itemID="{00238027-2501-452F-B2FB-674CA357EB3A}">
  <ds:schemaRefs>
    <ds:schemaRef ds:uri="http://schemas.microsoft.com/office/2006/documentManagement/types"/>
    <ds:schemaRef ds:uri="717a63b7-f83b-49c6-b3e6-be75a4601510"/>
    <ds:schemaRef ds:uri="http://www.w3.org/XML/1998/namespace"/>
    <ds:schemaRef ds:uri="http://purl.org/dc/dcmitype/"/>
    <ds:schemaRef ds:uri="http://schemas.microsoft.com/office/2006/metadata/properties"/>
    <ds:schemaRef ds:uri="http://schemas.microsoft.com/office/infopath/2007/PartnerControls"/>
    <ds:schemaRef ds:uri="9dd1b3af-6ffe-418b-9355-e2ab9e39bce0"/>
    <ds:schemaRef ds:uri="http://purl.org/dc/elements/1.1/"/>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5C648D79-EF6F-459B-A5B1-1CFDF3002C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d1b3af-6ffe-418b-9355-e2ab9e39bce0"/>
    <ds:schemaRef ds:uri="717a63b7-f83b-49c6-b3e6-be75a46015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834</TotalTime>
  <Words>1773</Words>
  <Application>Microsoft Office PowerPoint</Application>
  <PresentationFormat>Widescreen</PresentationFormat>
  <Paragraphs>181</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CCW Precursive 6</vt:lpstr>
      <vt:lpstr>Times New Roman</vt:lpstr>
      <vt:lpstr>Office Theme</vt:lpstr>
      <vt:lpstr>PowerPoint Presentation</vt:lpstr>
      <vt:lpstr>Our curriculum</vt:lpstr>
      <vt:lpstr>PowerPoint Presentation</vt:lpstr>
      <vt:lpstr>Year 2 Webpage</vt:lpstr>
      <vt:lpstr>Maths in Year 2</vt:lpstr>
      <vt:lpstr>NumBots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 we teach phonics  at Christ Church?</vt:lpstr>
      <vt:lpstr>PowerPoint Presentation</vt:lpstr>
      <vt:lpstr>PowerPoint Presentation</vt:lpstr>
      <vt:lpstr>Correct Pronunciations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 Walker</dc:creator>
  <cp:lastModifiedBy>Jill Proctor (Christ Church)</cp:lastModifiedBy>
  <cp:revision>74</cp:revision>
  <cp:lastPrinted>2017-11-20T20:51:53Z</cp:lastPrinted>
  <dcterms:created xsi:type="dcterms:W3CDTF">2017-11-07T14:14:02Z</dcterms:created>
  <dcterms:modified xsi:type="dcterms:W3CDTF">2026-09-13T17:26:02Z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0x01010043C8179C19930045ADCDD4107A9CB15D</vt:lpwstr>
  </property>
</Properties>
</file>