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16" r:id="rId1"/>
  </p:sldMasterIdLst>
  <p:notesMasterIdLst>
    <p:notesMasterId r:id="rId12"/>
  </p:notesMasterIdLst>
  <p:handoutMasterIdLst>
    <p:handoutMasterId r:id="rId13"/>
  </p:handoutMasterIdLst>
  <p:sldIdLst>
    <p:sldId id="318" r:id="rId2"/>
    <p:sldId id="319" r:id="rId3"/>
    <p:sldId id="320" r:id="rId4"/>
    <p:sldId id="321" r:id="rId5"/>
    <p:sldId id="322" r:id="rId6"/>
    <p:sldId id="326" r:id="rId7"/>
    <p:sldId id="323" r:id="rId8"/>
    <p:sldId id="324" r:id="rId9"/>
    <p:sldId id="274" r:id="rId10"/>
    <p:sldId id="316" r:id="rId11"/>
  </p:sldIdLst>
  <p:sldSz cx="12192000" cy="6858000"/>
  <p:notesSz cx="6889750" cy="100187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74"/>
    <p:restoredTop sz="94837"/>
  </p:normalViewPr>
  <p:slideViewPr>
    <p:cSldViewPr snapToGrid="0" snapToObjects="1">
      <p:cViewPr varScale="1">
        <p:scale>
          <a:sx n="78" d="100"/>
          <a:sy n="78" d="100"/>
        </p:scale>
        <p:origin x="648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558" cy="502676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02597" y="0"/>
            <a:ext cx="2985558" cy="502676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>
              <a:defRPr sz="1300"/>
            </a:lvl1pPr>
          </a:lstStyle>
          <a:p>
            <a:fld id="{5D3ABF08-42A9-D54B-9E30-A4F7B61094C5}" type="datetimeFigureOut">
              <a:rPr lang="en-US" smtClean="0"/>
              <a:t>8/24/2026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516039"/>
            <a:ext cx="2985558" cy="502674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02597" y="9516039"/>
            <a:ext cx="2985558" cy="502674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>
              <a:defRPr sz="1300"/>
            </a:lvl1pPr>
          </a:lstStyle>
          <a:p>
            <a:fld id="{6A356746-53DD-CA4B-AD82-DC5F929D77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4290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558" cy="502676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02597" y="0"/>
            <a:ext cx="2985558" cy="502676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>
              <a:defRPr sz="1300"/>
            </a:lvl1pPr>
          </a:lstStyle>
          <a:p>
            <a:fld id="{5BD9BA38-7297-2D47-99F0-04116E7CD457}" type="datetimeFigureOut">
              <a:rPr lang="en-US" smtClean="0"/>
              <a:t>8/24/2026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9738" y="1252538"/>
            <a:ext cx="6010275" cy="3381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16" tIns="48308" rIns="96616" bIns="48308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975" y="4821506"/>
            <a:ext cx="5511800" cy="3944868"/>
          </a:xfrm>
          <a:prstGeom prst="rect">
            <a:avLst/>
          </a:prstGeom>
        </p:spPr>
        <p:txBody>
          <a:bodyPr vert="horz" lIns="96616" tIns="48308" rIns="96616" bIns="48308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16039"/>
            <a:ext cx="2985558" cy="502674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02597" y="9516039"/>
            <a:ext cx="2985558" cy="502674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>
              <a:defRPr sz="1300"/>
            </a:lvl1pPr>
          </a:lstStyle>
          <a:p>
            <a:fld id="{D1E0E639-7678-794B-AC6F-D6BC1CAB47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9696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DCA63-6001-164B-B4C5-CF83812A1EE6}" type="datetimeFigureOut">
              <a:rPr lang="en-US" smtClean="0"/>
              <a:t>8/24/2026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1148E-9316-D347-AD73-C7F3E6A3306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DCA63-6001-164B-B4C5-CF83812A1EE6}" type="datetimeFigureOut">
              <a:rPr lang="en-US" smtClean="0"/>
              <a:t>8/24/2026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1148E-9316-D347-AD73-C7F3E6A3306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DCA63-6001-164B-B4C5-CF83812A1EE6}" type="datetimeFigureOut">
              <a:rPr lang="en-US" smtClean="0"/>
              <a:t>8/24/2026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1148E-9316-D347-AD73-C7F3E6A3306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DCA63-6001-164B-B4C5-CF83812A1EE6}" type="datetimeFigureOut">
              <a:rPr lang="en-US" smtClean="0"/>
              <a:t>8/24/2026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1148E-9316-D347-AD73-C7F3E6A3306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DCA63-6001-164B-B4C5-CF83812A1EE6}" type="datetimeFigureOut">
              <a:rPr lang="en-US" smtClean="0"/>
              <a:t>8/24/2026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1148E-9316-D347-AD73-C7F3E6A3306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DCA63-6001-164B-B4C5-CF83812A1EE6}" type="datetimeFigureOut">
              <a:rPr lang="en-US" smtClean="0"/>
              <a:t>8/24/2026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1148E-9316-D347-AD73-C7F3E6A3306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DCA63-6001-164B-B4C5-CF83812A1EE6}" type="datetimeFigureOut">
              <a:rPr lang="en-US" smtClean="0"/>
              <a:t>8/24/2026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1148E-9316-D347-AD73-C7F3E6A3306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DCA63-6001-164B-B4C5-CF83812A1EE6}" type="datetimeFigureOut">
              <a:rPr lang="en-US" smtClean="0"/>
              <a:t>8/24/2026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1148E-9316-D347-AD73-C7F3E6A3306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DCA63-6001-164B-B4C5-CF83812A1EE6}" type="datetimeFigureOut">
              <a:rPr lang="en-US" smtClean="0"/>
              <a:t>8/24/2026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1148E-9316-D347-AD73-C7F3E6A3306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DCA63-6001-164B-B4C5-CF83812A1EE6}" type="datetimeFigureOut">
              <a:rPr lang="en-US" smtClean="0"/>
              <a:t>8/24/2026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1148E-9316-D347-AD73-C7F3E6A3306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DCA63-6001-164B-B4C5-CF83812A1EE6}" type="datetimeFigureOut">
              <a:rPr lang="en-US" smtClean="0"/>
              <a:t>8/24/2026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1148E-9316-D347-AD73-C7F3E6A3306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5DCA63-6001-164B-B4C5-CF83812A1EE6}" type="datetimeFigureOut">
              <a:rPr lang="en-US" smtClean="0"/>
              <a:t>8/24/2026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51148E-9316-D347-AD73-C7F3E6A330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19340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tif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honicsplay.co.uk/" TargetMode="External"/><Relationship Id="rId2" Type="http://schemas.openxmlformats.org/officeDocument/2006/relationships/hyperlink" Target="http://www.ictgames.com/literacy.html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A6DAED-8949-85C3-553D-80A666CA37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BD6120-08ED-3038-F459-8A630C87C5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1DC82E5-7950-BF13-C519-5AAEBE381A5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083" t="14370" r="27500" b="24148"/>
          <a:stretch/>
        </p:blipFill>
        <p:spPr>
          <a:xfrm>
            <a:off x="121920" y="111759"/>
            <a:ext cx="11968480" cy="6608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85126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890608-FC20-9BF1-DBCF-91C84173C3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3489F0-5F9B-F8DB-5791-16BE6134B3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9EEEAAA-3F46-E1C5-90A4-25DA088E3E3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750" t="21185" r="27167" b="20740"/>
          <a:stretch/>
        </p:blipFill>
        <p:spPr>
          <a:xfrm>
            <a:off x="20320" y="116068"/>
            <a:ext cx="12171680" cy="6625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34588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5ED356D-2131-BDE8-36C7-FECA9693860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083" t="13481" r="27583" b="27852"/>
          <a:stretch/>
        </p:blipFill>
        <p:spPr>
          <a:xfrm>
            <a:off x="132080" y="132080"/>
            <a:ext cx="5760720" cy="663448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2CF17F8-EBBA-B5F4-F235-60E4E08430E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666" t="16740" r="27583" b="24297"/>
          <a:stretch/>
        </p:blipFill>
        <p:spPr>
          <a:xfrm>
            <a:off x="6106160" y="213360"/>
            <a:ext cx="5953760" cy="655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85346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BFCF97-A4B6-54E4-B182-1F4797C113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E995FE-FE30-A807-BA62-E7AAFE491C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50E6BAE-E424-2446-C4DA-42828D11F5C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917" t="18074" r="27666" b="22222"/>
          <a:stretch/>
        </p:blipFill>
        <p:spPr>
          <a:xfrm>
            <a:off x="152400" y="71120"/>
            <a:ext cx="11907520" cy="6701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37857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88F35DB-6380-A86D-71AE-F01D0C324CA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584" t="15112" r="27333" b="26666"/>
          <a:stretch/>
        </p:blipFill>
        <p:spPr>
          <a:xfrm>
            <a:off x="111760" y="558800"/>
            <a:ext cx="5984240" cy="59340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3BC2A1C-15A0-61EF-4F8A-733C64C21E6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666" t="13473" r="27250" b="26963"/>
          <a:stretch/>
        </p:blipFill>
        <p:spPr>
          <a:xfrm>
            <a:off x="6060440" y="457200"/>
            <a:ext cx="5928360" cy="6035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408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C52454-34AB-F7FF-0E31-510B19C97B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17254" y="525438"/>
            <a:ext cx="3336545" cy="3741761"/>
          </a:xfrm>
        </p:spPr>
        <p:txBody>
          <a:bodyPr>
            <a:normAutofit/>
          </a:bodyPr>
          <a:lstStyle/>
          <a:p>
            <a:pPr algn="ctr"/>
            <a:r>
              <a:rPr lang="en-GB" sz="3600" dirty="0"/>
              <a:t>Overview of a lesson before we move to the writing element in the activity book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5F2D8FD9-1691-F06A-C78C-449CDEA79BA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9834" r="-4" b="9602"/>
          <a:stretch>
            <a:fillRect/>
          </a:stretch>
        </p:blipFill>
        <p:spPr>
          <a:xfrm>
            <a:off x="3811191" y="2324691"/>
            <a:ext cx="3719750" cy="222504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D50C8AC-AB28-E8B0-0441-A99DACB018C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-4" b="19006"/>
          <a:stretch>
            <a:fillRect/>
          </a:stretch>
        </p:blipFill>
        <p:spPr>
          <a:xfrm>
            <a:off x="3811189" y="-16426"/>
            <a:ext cx="3719752" cy="2267032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78A30397-DB84-9EE9-49C8-14D50A8F36F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4959" r="-3" b="17168"/>
          <a:stretch>
            <a:fillRect/>
          </a:stretch>
        </p:blipFill>
        <p:spPr>
          <a:xfrm>
            <a:off x="20" y="4607393"/>
            <a:ext cx="3719729" cy="2208616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5B548B85-2438-F607-4BCE-356D24E2665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r="3584" b="4"/>
          <a:stretch>
            <a:fillRect/>
          </a:stretch>
        </p:blipFill>
        <p:spPr>
          <a:xfrm>
            <a:off x="3811189" y="4607395"/>
            <a:ext cx="3719748" cy="220861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78250C5D-FC58-34DC-93CA-3F4763AA5957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9164" r="-4" b="9949"/>
          <a:stretch>
            <a:fillRect/>
          </a:stretch>
        </p:blipFill>
        <p:spPr>
          <a:xfrm>
            <a:off x="-3" y="2308268"/>
            <a:ext cx="3719748" cy="224146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9FFCDBC-1AB3-4B09-5C35-22CA866C59F3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r="-4" b="20123"/>
          <a:stretch>
            <a:fillRect/>
          </a:stretch>
        </p:blipFill>
        <p:spPr>
          <a:xfrm>
            <a:off x="-3" y="0"/>
            <a:ext cx="3719752" cy="2250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968997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9FB766-23C4-D9F4-E0E7-AB0950AD60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4712B3-10DD-838D-0ED1-EBAF49E503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F7F007C-B2F6-DAEF-EA38-92886137E2D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667" t="18963" r="29250" b="41333"/>
          <a:stretch/>
        </p:blipFill>
        <p:spPr>
          <a:xfrm>
            <a:off x="233680" y="0"/>
            <a:ext cx="11866880" cy="323215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AB3944D-20AF-EE45-5DA5-B9174455AF3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7917" t="42370" r="28500" b="13630"/>
          <a:stretch/>
        </p:blipFill>
        <p:spPr>
          <a:xfrm>
            <a:off x="-1676400" y="3108960"/>
            <a:ext cx="15829280" cy="4045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4612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99ED5833-B85B-4103-8A3B-CAB0308E6C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5345129-230C-D239-E32D-EF6C331C8F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8181" y="560881"/>
            <a:ext cx="9795638" cy="111438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endParaRPr lang="en-US" sz="5200" dirty="0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EF4A4088-B06F-95BA-2C2A-74BAC2AF76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7757" t="46395" r="29664" b="11803"/>
          <a:stretch/>
        </p:blipFill>
        <p:spPr>
          <a:xfrm>
            <a:off x="6009494" y="2437864"/>
            <a:ext cx="5828261" cy="365753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BDE8B35-03E2-19BE-4268-C289A7A0F2C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7662" t="29431" r="28629" b="40645"/>
          <a:stretch/>
        </p:blipFill>
        <p:spPr>
          <a:xfrm>
            <a:off x="181234" y="2917134"/>
            <a:ext cx="5828261" cy="3006146"/>
          </a:xfrm>
          <a:prstGeom prst="rect">
            <a:avLst/>
          </a:prstGeom>
        </p:spPr>
      </p:pic>
      <p:sp>
        <p:nvSpPr>
          <p:cNvPr id="10" name="Rectangle: Single Corner Rounded 9">
            <a:extLst>
              <a:ext uri="{FF2B5EF4-FFF2-40B4-BE49-F238E27FC236}">
                <a16:creationId xmlns:a16="http://schemas.microsoft.com/office/drawing/2014/main" id="{25BCA228-6808-4DCA-9EF6-D75F5712E45D}"/>
              </a:ext>
            </a:extLst>
          </p:cNvPr>
          <p:cNvSpPr/>
          <p:nvPr/>
        </p:nvSpPr>
        <p:spPr>
          <a:xfrm>
            <a:off x="6177280" y="5923280"/>
            <a:ext cx="833120" cy="812800"/>
          </a:xfrm>
          <a:prstGeom prst="round1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324EDE5B-E02F-3BA7-1836-36BFA5C16A1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8064" t="17634" r="29113" b="69319"/>
          <a:stretch/>
        </p:blipFill>
        <p:spPr>
          <a:xfrm>
            <a:off x="1198181" y="560881"/>
            <a:ext cx="9409470" cy="1421533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7CF4946B-D546-E5C1-26DC-07009BC85EDE}"/>
              </a:ext>
            </a:extLst>
          </p:cNvPr>
          <p:cNvSpPr/>
          <p:nvPr/>
        </p:nvSpPr>
        <p:spPr>
          <a:xfrm>
            <a:off x="261257" y="4920343"/>
            <a:ext cx="5748238" cy="173082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6F7EF5A-B928-C4CC-81CC-5739BF94CC6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58300" y="1982414"/>
            <a:ext cx="5761219" cy="116583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18D5B781-6C4B-9324-3E95-7B289EF6E2F5}"/>
              </a:ext>
            </a:extLst>
          </p:cNvPr>
          <p:cNvSpPr/>
          <p:nvPr/>
        </p:nvSpPr>
        <p:spPr>
          <a:xfrm>
            <a:off x="181234" y="3057832"/>
            <a:ext cx="4833218" cy="6966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24597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38545" y="31866"/>
            <a:ext cx="12053455" cy="72327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u="sng" dirty="0"/>
              <a:t>Reading at home reminder………</a:t>
            </a:r>
          </a:p>
          <a:p>
            <a:pPr marL="342900" indent="-342900">
              <a:buFont typeface="Arial" charset="0"/>
              <a:buChar char="•"/>
            </a:pPr>
            <a:r>
              <a:rPr lang="en-US" sz="2000" dirty="0"/>
              <a:t>Aim for your child to read to you at least 4 times a week, this develops their fluency and comprehension.  </a:t>
            </a:r>
          </a:p>
          <a:p>
            <a:pPr marL="342900" indent="-342900">
              <a:buFont typeface="Arial" charset="0"/>
              <a:buChar char="•"/>
            </a:pPr>
            <a:r>
              <a:rPr lang="en-US" sz="2000" dirty="0"/>
              <a:t>Reading books will be changed once a week on a Friday (although sometimes this will be a Thursday).</a:t>
            </a:r>
          </a:p>
          <a:p>
            <a:pPr marL="342900" indent="-342900">
              <a:buFont typeface="Arial" charset="0"/>
              <a:buChar char="•"/>
            </a:pPr>
            <a:r>
              <a:rPr lang="en-US" sz="2000" dirty="0"/>
              <a:t>Your child should be able to read the book that comes home with them fairly easily.  They should be able to decode and read most of the words.</a:t>
            </a:r>
          </a:p>
          <a:p>
            <a:pPr marL="342900" indent="-342900">
              <a:buFont typeface="Arial" charset="0"/>
              <a:buChar char="•"/>
            </a:pPr>
            <a:r>
              <a:rPr lang="en-US" sz="2000" dirty="0"/>
              <a:t>Ask them questions.  They should be able to talk about what they have read to you. If the book is too hard they won’t be able to do this.</a:t>
            </a:r>
          </a:p>
          <a:p>
            <a:pPr marL="342900" indent="-342900">
              <a:buFont typeface="Arial" charset="0"/>
              <a:buChar char="•"/>
            </a:pPr>
            <a:r>
              <a:rPr lang="en-US" sz="2000" dirty="0"/>
              <a:t>A sharing book will also come home – sharing books are chosen by your child and come home on a Friday with the new reading book. These will be slightly harder and are intended for you to SHARE with your child not for them to read to you independently.</a:t>
            </a:r>
          </a:p>
          <a:p>
            <a:pPr marL="342900" indent="-342900">
              <a:buFont typeface="Arial" charset="0"/>
              <a:buChar char="•"/>
            </a:pPr>
            <a:r>
              <a:rPr lang="en-US" sz="2000" dirty="0"/>
              <a:t>You can also share and read books you have at home. Please also write these in your child’s reading record</a:t>
            </a:r>
          </a:p>
          <a:p>
            <a:pPr marL="342900" indent="-342900">
              <a:buFont typeface="Arial" charset="0"/>
              <a:buChar char="•"/>
            </a:pPr>
            <a:r>
              <a:rPr lang="en-US" sz="2000" dirty="0"/>
              <a:t>You can also practice the sounds learnt and the HRSW. These are put in bookbags and updated weekly so please make sure they are always in school. A video is also put onto Tapestry to support you.</a:t>
            </a:r>
            <a:br>
              <a:rPr lang="en-US" sz="2000" dirty="0"/>
            </a:br>
            <a:endParaRPr lang="en-US" sz="2000" dirty="0"/>
          </a:p>
          <a:p>
            <a:r>
              <a:rPr lang="en-US" sz="2000" b="1" u="sng" dirty="0"/>
              <a:t>Ideas of questions to ask: </a:t>
            </a:r>
          </a:p>
          <a:p>
            <a:pPr>
              <a:buFont typeface="Arial" charset="0"/>
              <a:buChar char="•"/>
            </a:pPr>
            <a:r>
              <a:rPr lang="en-US" sz="2000" dirty="0"/>
              <a:t>Can you explain what just happened? </a:t>
            </a:r>
          </a:p>
          <a:p>
            <a:pPr>
              <a:buFont typeface="Arial" charset="0"/>
              <a:buChar char="•"/>
            </a:pPr>
            <a:r>
              <a:rPr lang="en-US" sz="2000" dirty="0"/>
              <a:t>Can you predict what might happen next? </a:t>
            </a:r>
          </a:p>
          <a:p>
            <a:pPr>
              <a:buFont typeface="Arial" charset="0"/>
              <a:buChar char="•"/>
            </a:pPr>
            <a:r>
              <a:rPr lang="en-US" sz="2000" dirty="0"/>
              <a:t>Can you say why (ask them to refer to the text for their answers)? </a:t>
            </a:r>
          </a:p>
          <a:p>
            <a:pPr>
              <a:buFont typeface="Arial" charset="0"/>
              <a:buChar char="•"/>
            </a:pPr>
            <a:r>
              <a:rPr lang="en-US" sz="2000" dirty="0"/>
              <a:t>Can you say when something similar has happened to you? </a:t>
            </a:r>
          </a:p>
          <a:p>
            <a:pPr>
              <a:buFont typeface="Arial" charset="0"/>
              <a:buChar char="•"/>
            </a:pPr>
            <a:endParaRPr lang="en-US" sz="2000" dirty="0"/>
          </a:p>
          <a:p>
            <a:r>
              <a:rPr lang="en-US" sz="2000" dirty="0"/>
              <a:t>Comprehension is essential in order to fully understand the text. This is why reading </a:t>
            </a:r>
          </a:p>
          <a:p>
            <a:r>
              <a:rPr lang="en-US" sz="2000" dirty="0"/>
              <a:t>a text several times is essential for your child’s development.</a:t>
            </a:r>
          </a:p>
          <a:p>
            <a:endParaRPr lang="en-US" sz="2400" dirty="0">
              <a:solidFill>
                <a:srgbClr val="00B05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01125" y="4572494"/>
            <a:ext cx="3190875" cy="2119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234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98022" y="311565"/>
            <a:ext cx="11055928" cy="50413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latin typeface="Arial" charset="0"/>
                <a:ea typeface="Times New Roman" charset="0"/>
              </a:rPr>
              <a:t> </a:t>
            </a:r>
            <a:endParaRPr lang="en-GB" sz="2800" dirty="0">
              <a:latin typeface="Times New Roman" charset="0"/>
              <a:ea typeface="Times New Roman" charset="0"/>
            </a:endParaRPr>
          </a:p>
          <a:p>
            <a:r>
              <a:rPr lang="en-GB" sz="2800" b="1" u="sng" dirty="0">
                <a:latin typeface="Arial" charset="0"/>
                <a:ea typeface="Times New Roman" charset="0"/>
              </a:rPr>
              <a:t>Phonics websites</a:t>
            </a:r>
            <a:br>
              <a:rPr lang="en-GB" sz="2800" b="1" u="sng" dirty="0">
                <a:latin typeface="Arial" charset="0"/>
                <a:ea typeface="Times New Roman" charset="0"/>
              </a:rPr>
            </a:br>
            <a:endParaRPr lang="en-GB" sz="2800" b="1" u="sng" dirty="0">
              <a:latin typeface="Arial" charset="0"/>
              <a:ea typeface="Times New Roman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b="1" u="sng" dirty="0">
                <a:hlinkClick r:id="rId2"/>
              </a:rPr>
              <a:t>www.ictgames.com/literacy.html</a:t>
            </a:r>
            <a:endParaRPr lang="en-US" sz="2800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800" dirty="0"/>
              <a:t>a great selection of games that link well with games in Letters and Sounds.</a:t>
            </a:r>
            <a:endParaRPr lang="en-US" sz="2800" dirty="0">
              <a:cs typeface="Calibri" panose="020F0502020204030204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b="1" u="sng" dirty="0">
                <a:hlinkClick r:id="rId3"/>
              </a:rPr>
              <a:t>www.phonicsplay.co.uk</a:t>
            </a:r>
            <a:endParaRPr lang="en-US" sz="2800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800" dirty="0"/>
              <a:t>a selection of interactive games for all phonic phases. Mostly simple games.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800" dirty="0">
              <a:cs typeface="Calibri" panose="020F0502020204030204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800" dirty="0" err="1">
                <a:cs typeface="Calibri" panose="020F0502020204030204"/>
              </a:rPr>
              <a:t>Alphablocks</a:t>
            </a:r>
            <a:r>
              <a:rPr lang="en-US" sz="2800" dirty="0">
                <a:cs typeface="Calibri" panose="020F0502020204030204"/>
              </a:rPr>
              <a:t> on </a:t>
            </a:r>
            <a:r>
              <a:rPr lang="en-US" sz="2800" dirty="0" err="1">
                <a:cs typeface="Calibri" panose="020F0502020204030204"/>
              </a:rPr>
              <a:t>Cbeebies</a:t>
            </a:r>
            <a:r>
              <a:rPr lang="en-US" sz="2800" dirty="0">
                <a:cs typeface="Calibri" panose="020F0502020204030204"/>
              </a:rPr>
              <a:t> also has a great selection of games and episodes to watch</a:t>
            </a:r>
          </a:p>
          <a:p>
            <a:endParaRPr lang="en-GB" sz="1600" dirty="0">
              <a:latin typeface="Times New Roman" charset="0"/>
              <a:ea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68570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490</TotalTime>
  <Words>374</Words>
  <Application>Microsoft Office PowerPoint</Application>
  <PresentationFormat>Widescreen</PresentationFormat>
  <Paragraphs>25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Overview of a lesson before we move to the writing element in the activity book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Julia Walker</dc:creator>
  <cp:lastModifiedBy>Jen Readman</cp:lastModifiedBy>
  <cp:revision>44</cp:revision>
  <cp:lastPrinted>2023-10-01T20:42:31Z</cp:lastPrinted>
  <dcterms:created xsi:type="dcterms:W3CDTF">2017-11-07T14:14:02Z</dcterms:created>
  <dcterms:modified xsi:type="dcterms:W3CDTF">2026-08-24T16:55:29Z</dcterms:modified>
</cp:coreProperties>
</file>