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6" r:id="rId1"/>
  </p:sldMasterIdLst>
  <p:notesMasterIdLst>
    <p:notesMasterId r:id="rId11"/>
  </p:notesMasterIdLst>
  <p:handoutMasterIdLst>
    <p:handoutMasterId r:id="rId12"/>
  </p:handoutMasterIdLst>
  <p:sldIdLst>
    <p:sldId id="256" r:id="rId2"/>
    <p:sldId id="263" r:id="rId3"/>
    <p:sldId id="326" r:id="rId4"/>
    <p:sldId id="264" r:id="rId5"/>
    <p:sldId id="265" r:id="rId6"/>
    <p:sldId id="327" r:id="rId7"/>
    <p:sldId id="330" r:id="rId8"/>
    <p:sldId id="328" r:id="rId9"/>
    <p:sldId id="31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74"/>
    <p:restoredTop sz="94837"/>
  </p:normalViewPr>
  <p:slideViewPr>
    <p:cSldViewPr snapToGrid="0" snapToObjects="1">
      <p:cViewPr varScale="1">
        <p:scale>
          <a:sx n="81" d="100"/>
          <a:sy n="81" d="100"/>
        </p:scale>
        <p:origin x="51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D3ABF08-42A9-D54B-9E30-A4F7B61094C5}" type="datetimeFigureOut">
              <a:rPr lang="en-US" smtClean="0"/>
              <a:t>10/7/2025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A356746-53DD-CA4B-AD82-DC5F929D7780}" type="slidenum">
              <a:rPr lang="en-US" smtClean="0"/>
              <a:t>‹#›</a:t>
            </a:fld>
            <a:endParaRPr lang="en-US"/>
          </a:p>
        </p:txBody>
      </p:sp>
    </p:spTree>
    <p:extLst>
      <p:ext uri="{BB962C8B-B14F-4D97-AF65-F5344CB8AC3E}">
        <p14:creationId xmlns:p14="http://schemas.microsoft.com/office/powerpoint/2010/main" val="34342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D9BA38-7297-2D47-99F0-04116E7CD457}" type="datetimeFigureOut">
              <a:rPr lang="en-US" smtClean="0"/>
              <a:t>10/7/2025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0E639-7678-794B-AC6F-D6BC1CAB4721}" type="slidenum">
              <a:rPr lang="en-US" smtClean="0"/>
              <a:t>‹#›</a:t>
            </a:fld>
            <a:endParaRPr lang="en-US"/>
          </a:p>
        </p:txBody>
      </p:sp>
    </p:spTree>
    <p:extLst>
      <p:ext uri="{BB962C8B-B14F-4D97-AF65-F5344CB8AC3E}">
        <p14:creationId xmlns:p14="http://schemas.microsoft.com/office/powerpoint/2010/main" val="321969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5DCA63-6001-164B-B4C5-CF83812A1EE6}"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5DCA63-6001-164B-B4C5-CF83812A1EE6}"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5DCA63-6001-164B-B4C5-CF83812A1EE6}"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75DCA63-6001-164B-B4C5-CF83812A1EE6}"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75DCA63-6001-164B-B4C5-CF83812A1EE6}" type="datetimeFigureOut">
              <a:rPr lang="en-US" smtClean="0"/>
              <a:t>10/7/2025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5DCA63-6001-164B-B4C5-CF83812A1EE6}" type="datetimeFigureOut">
              <a:rPr lang="en-US" smtClean="0"/>
              <a:t>10/7/2025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5DCA63-6001-164B-B4C5-CF83812A1EE6}" type="datetimeFigureOut">
              <a:rPr lang="en-US" smtClean="0"/>
              <a:t>10/7/2025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5DCA63-6001-164B-B4C5-CF83812A1EE6}"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5DCA63-6001-164B-B4C5-CF83812A1EE6}"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5DCA63-6001-164B-B4C5-CF83812A1EE6}"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5DCA63-6001-164B-B4C5-CF83812A1EE6}"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5DCA63-6001-164B-B4C5-CF83812A1EE6}" type="datetimeFigureOut">
              <a:rPr lang="en-US" smtClean="0"/>
              <a:t>10/7/2025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51148E-9316-D347-AD73-C7F3E6A33066}" type="slidenum">
              <a:rPr lang="en-US" smtClean="0"/>
              <a:t>‹#›</a:t>
            </a:fld>
            <a:endParaRPr lang="en-US"/>
          </a:p>
        </p:txBody>
      </p:sp>
    </p:spTree>
    <p:extLst>
      <p:ext uri="{BB962C8B-B14F-4D97-AF65-F5344CB8AC3E}">
        <p14:creationId xmlns:p14="http://schemas.microsoft.com/office/powerpoint/2010/main" val="2121934091"/>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bbc.co.uk/schools/ks1bitesize/literacy/" TargetMode="External"/><Relationship Id="rId2" Type="http://schemas.openxmlformats.org/officeDocument/2006/relationships/hyperlink" Target="http://www.bbc.co.uk/schools/wordsandpictures/phonics/" TargetMode="External"/><Relationship Id="rId1" Type="http://schemas.openxmlformats.org/officeDocument/2006/relationships/slideLayout" Target="../slideLayouts/slideLayout7.xml"/><Relationship Id="rId5" Type="http://schemas.openxmlformats.org/officeDocument/2006/relationships/hyperlink" Target="http://www.phonicsplay.co.uk/" TargetMode="External"/><Relationship Id="rId4" Type="http://schemas.openxmlformats.org/officeDocument/2006/relationships/hyperlink" Target="http://www.ictgames.com/literacy.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6FD2B106-31C7-446F-B4D3-C9EE8CEB5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ln w="0">
            <a:noFill/>
            <a:prstDash val="solid"/>
            <a:round/>
            <a:headEnd/>
            <a:tailEnd/>
          </a:ln>
        </p:spPr>
        <p:txBody>
          <a:bodyPr rtlCol="0" anchor="ctr"/>
          <a:lstStyle/>
          <a:p>
            <a:pPr algn="ctr" defTabSz="457200"/>
            <a:endParaRPr lang="en-US">
              <a:solidFill>
                <a:schemeClr val="tx1"/>
              </a:solidFill>
            </a:endParaRPr>
          </a:p>
        </p:txBody>
      </p:sp>
      <p:sp>
        <p:nvSpPr>
          <p:cNvPr id="60" name="Rectangle 59">
            <a:extLst>
              <a:ext uri="{FF2B5EF4-FFF2-40B4-BE49-F238E27FC236}">
                <a16:creationId xmlns:a16="http://schemas.microsoft.com/office/drawing/2014/main" id="{1D7678B8-0AAC-460B-8CDB-C43156BBAA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sp>
        <p:nvSpPr>
          <p:cNvPr id="6" name="TextBox 5"/>
          <p:cNvSpPr txBox="1"/>
          <p:nvPr/>
        </p:nvSpPr>
        <p:spPr>
          <a:xfrm>
            <a:off x="766761" y="643468"/>
            <a:ext cx="5292727" cy="424285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7500" u="sng" kern="1200">
                <a:solidFill>
                  <a:schemeClr val="tx1"/>
                </a:solidFill>
                <a:latin typeface="+mj-lt"/>
                <a:ea typeface="+mj-ea"/>
                <a:cs typeface="+mj-cs"/>
              </a:rPr>
              <a:t>Year 1 Phonics Screening Check </a:t>
            </a:r>
          </a:p>
        </p:txBody>
      </p:sp>
      <p:sp>
        <p:nvSpPr>
          <p:cNvPr id="62" name="Freeform 6">
            <a:extLst>
              <a:ext uri="{FF2B5EF4-FFF2-40B4-BE49-F238E27FC236}">
                <a16:creationId xmlns:a16="http://schemas.microsoft.com/office/drawing/2014/main" id="{1F0D9B0E-E48B-450C-9134-0435D96D0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02207" y="61344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rgbClr val="FFFFFF"/>
          </a:solidFill>
          <a:ln w="0">
            <a:noFill/>
            <a:prstDash val="solid"/>
            <a:round/>
            <a:headEnd/>
            <a:tailEnd/>
          </a:ln>
        </p:spPr>
      </p:sp>
      <p:pic>
        <p:nvPicPr>
          <p:cNvPr id="4" name="Picture 3"/>
          <p:cNvPicPr>
            <a:picLocks noChangeAspect="1"/>
          </p:cNvPicPr>
          <p:nvPr/>
        </p:nvPicPr>
        <p:blipFill rotWithShape="1">
          <a:blip r:embed="rId2"/>
          <a:srcRect b="794"/>
          <a:stretch/>
        </p:blipFill>
        <p:spPr>
          <a:xfrm>
            <a:off x="7499994" y="1608065"/>
            <a:ext cx="3240000" cy="3239986"/>
          </a:xfrm>
          <a:prstGeom prst="rect">
            <a:avLst/>
          </a:prstGeom>
        </p:spPr>
      </p:pic>
    </p:spTree>
    <p:extLst>
      <p:ext uri="{BB962C8B-B14F-4D97-AF65-F5344CB8AC3E}">
        <p14:creationId xmlns:p14="http://schemas.microsoft.com/office/powerpoint/2010/main" val="1939360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379828" y="380885"/>
            <a:ext cx="11422966" cy="5321329"/>
          </a:xfrm>
          <a:prstGeom prst="rect">
            <a:avLst/>
          </a:prstGeom>
        </p:spPr>
        <p:txBody>
          <a:bodyPr wrap="square">
            <a:spAutoFit/>
          </a:bodyPr>
          <a:lstStyle/>
          <a:p>
            <a:pPr algn="ctr">
              <a:lnSpc>
                <a:spcPct val="107000"/>
              </a:lnSpc>
              <a:spcAft>
                <a:spcPts val="800"/>
              </a:spcAft>
              <a:defRPr/>
            </a:pPr>
            <a:r>
              <a:rPr lang="en-GB" sz="3600" b="1" u="sng" dirty="0">
                <a:ea typeface="Calibri" panose="020F0502020204030204" pitchFamily="34" charset="0"/>
                <a:cs typeface="Times New Roman" panose="02020603050405020304" pitchFamily="18" charset="0"/>
              </a:rPr>
              <a:t>Welcome: The aim of todays meeting</a:t>
            </a:r>
          </a:p>
          <a:p>
            <a:pPr marL="571500" indent="-571500">
              <a:lnSpc>
                <a:spcPct val="107000"/>
              </a:lnSpc>
              <a:spcAft>
                <a:spcPts val="800"/>
              </a:spcAft>
              <a:buFont typeface="Arial" panose="020B0604020202020204" pitchFamily="34" charset="0"/>
              <a:buChar char="•"/>
              <a:defRPr/>
            </a:pPr>
            <a:r>
              <a:rPr lang="en-GB" sz="3600" dirty="0">
                <a:ea typeface="Calibri" panose="020F0502020204030204" pitchFamily="34" charset="0"/>
                <a:cs typeface="Times New Roman" panose="02020603050405020304" pitchFamily="18" charset="0"/>
              </a:rPr>
              <a:t>For you to leave today’s meeting knowing what the Phonics Screening Check is and when it will take place.</a:t>
            </a:r>
          </a:p>
          <a:p>
            <a:pPr marL="571500" indent="-571500">
              <a:lnSpc>
                <a:spcPct val="107000"/>
              </a:lnSpc>
              <a:spcAft>
                <a:spcPts val="800"/>
              </a:spcAft>
              <a:buFont typeface="Arial" panose="020B0604020202020204" pitchFamily="34" charset="0"/>
              <a:buChar char="•"/>
              <a:defRPr/>
            </a:pPr>
            <a:r>
              <a:rPr lang="en-GB" sz="3600" dirty="0">
                <a:ea typeface="Calibri" panose="020F0502020204030204" pitchFamily="34" charset="0"/>
                <a:cs typeface="Times New Roman" panose="02020603050405020304" pitchFamily="18" charset="0"/>
              </a:rPr>
              <a:t>Who does the check apply to?</a:t>
            </a:r>
          </a:p>
          <a:p>
            <a:pPr marL="571500" indent="-571500">
              <a:lnSpc>
                <a:spcPct val="107000"/>
              </a:lnSpc>
              <a:spcAft>
                <a:spcPts val="800"/>
              </a:spcAft>
              <a:buFont typeface="Arial" panose="020B0604020202020204" pitchFamily="34" charset="0"/>
              <a:buChar char="•"/>
              <a:defRPr/>
            </a:pPr>
            <a:r>
              <a:rPr lang="en-GB" sz="3600" dirty="0">
                <a:ea typeface="Calibri" panose="020F0502020204030204" pitchFamily="34" charset="0"/>
                <a:cs typeface="Times New Roman" panose="02020603050405020304" pitchFamily="18" charset="0"/>
              </a:rPr>
              <a:t>What will it consist of?</a:t>
            </a:r>
          </a:p>
          <a:p>
            <a:pPr marL="571500" indent="-571500">
              <a:lnSpc>
                <a:spcPct val="107000"/>
              </a:lnSpc>
              <a:spcAft>
                <a:spcPts val="800"/>
              </a:spcAft>
              <a:buFont typeface="Arial" panose="020B0604020202020204" pitchFamily="34" charset="0"/>
              <a:buChar char="•"/>
              <a:defRPr/>
            </a:pPr>
            <a:r>
              <a:rPr lang="en-GB" sz="3600" dirty="0">
                <a:ea typeface="Calibri" panose="020F0502020204030204" pitchFamily="34" charset="0"/>
                <a:cs typeface="Times New Roman" panose="02020603050405020304" pitchFamily="18" charset="0"/>
              </a:rPr>
              <a:t>How you can support and help prepare your child for the check at home?</a:t>
            </a:r>
          </a:p>
          <a:p>
            <a:pPr marL="571500" indent="-571500">
              <a:lnSpc>
                <a:spcPct val="107000"/>
              </a:lnSpc>
              <a:spcAft>
                <a:spcPts val="800"/>
              </a:spcAft>
              <a:buFont typeface="Arial" panose="020B0604020202020204" pitchFamily="34" charset="0"/>
              <a:buChar char="•"/>
              <a:defRPr/>
            </a:pPr>
            <a:endParaRPr lang="en-GB" sz="3600" b="1"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92735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998805" y="380885"/>
            <a:ext cx="9945859" cy="5013552"/>
          </a:xfrm>
          <a:prstGeom prst="rect">
            <a:avLst/>
          </a:prstGeom>
        </p:spPr>
        <p:txBody>
          <a:bodyPr wrap="square">
            <a:spAutoFit/>
          </a:bodyPr>
          <a:lstStyle/>
          <a:p>
            <a:pPr>
              <a:lnSpc>
                <a:spcPct val="107000"/>
              </a:lnSpc>
              <a:spcAft>
                <a:spcPts val="800"/>
              </a:spcAft>
              <a:defRPr/>
            </a:pPr>
            <a:r>
              <a:rPr lang="en-GB" sz="3600" b="1" u="sng" dirty="0">
                <a:latin typeface="CCW Precursive 6" panose="03050602040000000000" pitchFamily="66" charset="0"/>
                <a:ea typeface="Calibri" panose="020F0502020204030204" pitchFamily="34" charset="0"/>
                <a:cs typeface="Times New Roman" panose="02020603050405020304" pitchFamily="18" charset="0"/>
              </a:rPr>
              <a:t>What is the Phonics screening check?   </a:t>
            </a:r>
          </a:p>
          <a:p>
            <a:pPr>
              <a:lnSpc>
                <a:spcPct val="107000"/>
              </a:lnSpc>
              <a:spcAft>
                <a:spcPts val="800"/>
              </a:spcAft>
              <a:defRPr/>
            </a:pPr>
            <a:endParaRPr lang="en-GB" sz="3600" b="1" dirty="0">
              <a:ea typeface="Calibri" panose="020F0502020204030204" pitchFamily="34" charset="0"/>
              <a:cs typeface="Times New Roman" panose="02020603050405020304" pitchFamily="18" charset="0"/>
            </a:endParaRPr>
          </a:p>
          <a:p>
            <a:pPr>
              <a:lnSpc>
                <a:spcPct val="107000"/>
              </a:lnSpc>
              <a:spcAft>
                <a:spcPts val="800"/>
              </a:spcAft>
              <a:defRPr/>
            </a:pPr>
            <a:r>
              <a:rPr lang="en-GB" sz="3600" dirty="0">
                <a:latin typeface="CCW Precursive 6" panose="03050602040000000000" pitchFamily="66" charset="0"/>
                <a:ea typeface="Calibri" panose="020F0502020204030204" pitchFamily="34" charset="0"/>
                <a:cs typeface="Times New Roman" panose="02020603050405020304" pitchFamily="18" charset="0"/>
              </a:rPr>
              <a:t>The Phonics Screening Check is a statutory check of your child’s phonics knowledge. It helps the DfE to confirm whether children have made the expected progress. It takes place in June. All children in Year 1 have to sit the check as well as pupils in Year 2 who did not achieve the past mark in the previous year.</a:t>
            </a:r>
          </a:p>
        </p:txBody>
      </p:sp>
    </p:spTree>
    <p:extLst>
      <p:ext uri="{BB962C8B-B14F-4D97-AF65-F5344CB8AC3E}">
        <p14:creationId xmlns:p14="http://schemas.microsoft.com/office/powerpoint/2010/main" val="690008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163781" y="496293"/>
            <a:ext cx="10124902" cy="6200736"/>
          </a:xfrm>
          <a:prstGeom prst="rect">
            <a:avLst/>
          </a:prstGeom>
        </p:spPr>
        <p:txBody>
          <a:bodyPr wrap="square">
            <a:spAutoFit/>
          </a:bodyPr>
          <a:lstStyle/>
          <a:p>
            <a:pPr algn="just">
              <a:lnSpc>
                <a:spcPct val="107000"/>
              </a:lnSpc>
              <a:spcAft>
                <a:spcPts val="800"/>
              </a:spcAft>
              <a:defRPr/>
            </a:pPr>
            <a:r>
              <a:rPr lang="en-GB" sz="2800" dirty="0">
                <a:latin typeface="CCW Precursive 6" panose="03050602040000000000" pitchFamily="66" charset="0"/>
                <a:ea typeface="Calibri" panose="020F0502020204030204" pitchFamily="34" charset="0"/>
                <a:cs typeface="Times New Roman" panose="02020603050405020304" pitchFamily="18" charset="0"/>
              </a:rPr>
              <a:t>Your child will be assessed on their reading of 40 words, 20  of which are real and 20 of which are nonsense ‘pseudo’ or ‘alien’ words. Pseudo words are important to include because these words are new to all children. Children cannot read the pseudo words by using their memory or vocabulary; they have to use their phonic  decoding skills.  This is a good way to assess their ability to decode words without the support of any memory of words that they may have come across in reading</a:t>
            </a:r>
            <a:r>
              <a:rPr lang="en-GB" sz="3000" dirty="0">
                <a:latin typeface="CCW Precursive 6" panose="03050602040000000000" pitchFamily="66" charset="0"/>
                <a:ea typeface="Calibri" panose="020F0502020204030204" pitchFamily="34" charset="0"/>
                <a:cs typeface="Times New Roman" panose="02020603050405020304" pitchFamily="18" charset="0"/>
              </a:rPr>
              <a:t>.</a:t>
            </a:r>
          </a:p>
          <a:p>
            <a:pPr algn="just">
              <a:lnSpc>
                <a:spcPct val="107000"/>
              </a:lnSpc>
              <a:spcAft>
                <a:spcPts val="800"/>
              </a:spcAft>
              <a:defRPr/>
            </a:pPr>
            <a:r>
              <a:rPr lang="en-GB" sz="2800" dirty="0">
                <a:latin typeface="CCW Precursive 6" panose="03050602040000000000" pitchFamily="66" charset="0"/>
                <a:ea typeface="Calibri" panose="020F0502020204030204" pitchFamily="34" charset="0"/>
                <a:cs typeface="Times New Roman" panose="02020603050405020304" pitchFamily="18" charset="0"/>
              </a:rPr>
              <a:t>Your child will be told before the check that there will be alien words that they will not have seen before. All children are familiar with this because we already use alien words when we teach our daily phonics. These will be presented with an alien next to them in the check. </a:t>
            </a:r>
          </a:p>
        </p:txBody>
      </p:sp>
    </p:spTree>
    <p:extLst>
      <p:ext uri="{BB962C8B-B14F-4D97-AF65-F5344CB8AC3E}">
        <p14:creationId xmlns:p14="http://schemas.microsoft.com/office/powerpoint/2010/main" val="1505113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11969" y="1289609"/>
            <a:ext cx="7221697" cy="519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2"/>
          <p:cNvSpPr txBox="1">
            <a:spLocks/>
          </p:cNvSpPr>
          <p:nvPr/>
        </p:nvSpPr>
        <p:spPr>
          <a:xfrm>
            <a:off x="1889760" y="14660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a:t>What does the check look like?</a:t>
            </a:r>
            <a:endParaRPr lang="en-GB" dirty="0"/>
          </a:p>
        </p:txBody>
      </p:sp>
    </p:spTree>
    <p:extLst>
      <p:ext uri="{BB962C8B-B14F-4D97-AF65-F5344CB8AC3E}">
        <p14:creationId xmlns:p14="http://schemas.microsoft.com/office/powerpoint/2010/main" val="1236346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2"/>
          <p:cNvSpPr txBox="1">
            <a:spLocks/>
          </p:cNvSpPr>
          <p:nvPr/>
        </p:nvSpPr>
        <p:spPr>
          <a:xfrm>
            <a:off x="492369" y="146609"/>
            <a:ext cx="1077585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GB" dirty="0"/>
              <a:t>What does the check look like?</a:t>
            </a:r>
          </a:p>
          <a:p>
            <a:pPr>
              <a:defRPr/>
            </a:pPr>
            <a:r>
              <a:rPr lang="en-GB" sz="2400" dirty="0"/>
              <a:t>As you can see the words get longer and more complex further along in the check, which is where misconceptions quite often happen.</a:t>
            </a:r>
          </a:p>
        </p:txBody>
      </p:sp>
      <p:pic>
        <p:nvPicPr>
          <p:cNvPr id="2" name="Picture 1">
            <a:extLst>
              <a:ext uri="{FF2B5EF4-FFF2-40B4-BE49-F238E27FC236}">
                <a16:creationId xmlns:a16="http://schemas.microsoft.com/office/drawing/2014/main" id="{BFBEB928-5586-4EF9-8A52-388DB151A164}"/>
              </a:ext>
            </a:extLst>
          </p:cNvPr>
          <p:cNvPicPr>
            <a:picLocks noChangeAspect="1"/>
          </p:cNvPicPr>
          <p:nvPr/>
        </p:nvPicPr>
        <p:blipFill rotWithShape="1">
          <a:blip r:embed="rId2"/>
          <a:srcRect l="13731" t="31230" r="48192" b="20087"/>
          <a:stretch/>
        </p:blipFill>
        <p:spPr>
          <a:xfrm>
            <a:off x="2072640" y="1627234"/>
            <a:ext cx="7118254" cy="4853354"/>
          </a:xfrm>
          <a:prstGeom prst="rect">
            <a:avLst/>
          </a:prstGeom>
        </p:spPr>
      </p:pic>
    </p:spTree>
    <p:extLst>
      <p:ext uri="{BB962C8B-B14F-4D97-AF65-F5344CB8AC3E}">
        <p14:creationId xmlns:p14="http://schemas.microsoft.com/office/powerpoint/2010/main" val="374727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2"/>
          <p:cNvSpPr txBox="1">
            <a:spLocks/>
          </p:cNvSpPr>
          <p:nvPr/>
        </p:nvSpPr>
        <p:spPr>
          <a:xfrm>
            <a:off x="492369" y="146609"/>
            <a:ext cx="1077585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GB" sz="2400" dirty="0"/>
          </a:p>
        </p:txBody>
      </p:sp>
      <p:sp>
        <p:nvSpPr>
          <p:cNvPr id="3" name="Rectangle 2">
            <a:extLst>
              <a:ext uri="{FF2B5EF4-FFF2-40B4-BE49-F238E27FC236}">
                <a16:creationId xmlns:a16="http://schemas.microsoft.com/office/drawing/2014/main" id="{B27C2C17-7BB7-4636-8DDF-1C041C15A175}"/>
              </a:ext>
            </a:extLst>
          </p:cNvPr>
          <p:cNvSpPr/>
          <p:nvPr/>
        </p:nvSpPr>
        <p:spPr>
          <a:xfrm>
            <a:off x="1087903" y="872197"/>
            <a:ext cx="10213144" cy="4524315"/>
          </a:xfrm>
          <a:prstGeom prst="rect">
            <a:avLst/>
          </a:prstGeom>
        </p:spPr>
        <p:txBody>
          <a:bodyPr wrap="square">
            <a:spAutoFit/>
          </a:bodyPr>
          <a:lstStyle/>
          <a:p>
            <a:pPr algn="just"/>
            <a:r>
              <a:rPr lang="en-GB" sz="3200" dirty="0">
                <a:solidFill>
                  <a:srgbClr val="3C515B"/>
                </a:solidFill>
                <a:latin typeface="Mulish"/>
              </a:rPr>
              <a:t>Each page of the test has 4 words. Your child is expected to segment and blend each word on the page before moving on to the next page (we have to take their first answer). </a:t>
            </a:r>
          </a:p>
          <a:p>
            <a:pPr algn="just"/>
            <a:r>
              <a:rPr lang="en-GB" sz="3200" dirty="0">
                <a:solidFill>
                  <a:srgbClr val="3C515B"/>
                </a:solidFill>
                <a:latin typeface="Mulish"/>
              </a:rPr>
              <a:t>Your child will go through the words at a pace that is right for them. Your child will be offered a break if we feel that their focus has drifted. Once they have completed the test they go back to class. The test should last no more than between 5 and 20 minutes dependant on your child’s reading pace.</a:t>
            </a:r>
            <a:endParaRPr lang="en-GB" sz="3200" dirty="0"/>
          </a:p>
        </p:txBody>
      </p:sp>
    </p:spTree>
    <p:extLst>
      <p:ext uri="{BB962C8B-B14F-4D97-AF65-F5344CB8AC3E}">
        <p14:creationId xmlns:p14="http://schemas.microsoft.com/office/powerpoint/2010/main" val="1478648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2"/>
          <p:cNvSpPr txBox="1">
            <a:spLocks/>
          </p:cNvSpPr>
          <p:nvPr/>
        </p:nvSpPr>
        <p:spPr>
          <a:xfrm>
            <a:off x="1889760" y="14660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GB" dirty="0"/>
          </a:p>
        </p:txBody>
      </p:sp>
      <p:sp>
        <p:nvSpPr>
          <p:cNvPr id="3" name="Rectangle 2">
            <a:extLst>
              <a:ext uri="{FF2B5EF4-FFF2-40B4-BE49-F238E27FC236}">
                <a16:creationId xmlns:a16="http://schemas.microsoft.com/office/drawing/2014/main" id="{07C63867-1691-4911-B88C-C8E820E090B5}"/>
              </a:ext>
            </a:extLst>
          </p:cNvPr>
          <p:cNvSpPr/>
          <p:nvPr/>
        </p:nvSpPr>
        <p:spPr>
          <a:xfrm>
            <a:off x="1181685" y="459275"/>
            <a:ext cx="9298745" cy="5232202"/>
          </a:xfrm>
          <a:prstGeom prst="rect">
            <a:avLst/>
          </a:prstGeom>
        </p:spPr>
        <p:txBody>
          <a:bodyPr wrap="square">
            <a:spAutoFit/>
          </a:bodyPr>
          <a:lstStyle/>
          <a:p>
            <a:r>
              <a:rPr lang="en-GB" dirty="0">
                <a:solidFill>
                  <a:srgbClr val="3C515B"/>
                </a:solidFill>
                <a:latin typeface="Mulish"/>
              </a:rPr>
              <a:t> </a:t>
            </a:r>
          </a:p>
          <a:p>
            <a:pPr algn="ctr"/>
            <a:r>
              <a:rPr lang="en-GB" sz="3200" b="1" dirty="0">
                <a:solidFill>
                  <a:srgbClr val="3C515B"/>
                </a:solidFill>
                <a:latin typeface="Mulish"/>
              </a:rPr>
              <a:t>Why are children tested at this stage?</a:t>
            </a:r>
          </a:p>
          <a:p>
            <a:pPr algn="ctr"/>
            <a:endParaRPr lang="en-GB" sz="3200" dirty="0">
              <a:solidFill>
                <a:srgbClr val="3C515B"/>
              </a:solidFill>
              <a:latin typeface="Mulish"/>
            </a:endParaRPr>
          </a:p>
          <a:p>
            <a:pPr algn="just"/>
            <a:r>
              <a:rPr lang="en-GB" sz="3200" dirty="0">
                <a:solidFill>
                  <a:srgbClr val="3C515B"/>
                </a:solidFill>
                <a:latin typeface="Mulish"/>
              </a:rPr>
              <a:t>The purpose of the phonics screening test is to confirm that all children have learned phonic decoding to the right age-appropriate standard. It keeps parents informed about their child’s progress in developing word-reading skills and ensure that any potential gaps in learning can be addressed. </a:t>
            </a:r>
          </a:p>
          <a:p>
            <a:pPr algn="just"/>
            <a:endParaRPr lang="en-GB" sz="2400" b="1" dirty="0">
              <a:solidFill>
                <a:srgbClr val="3C515B"/>
              </a:solidFill>
              <a:latin typeface="Mulish"/>
            </a:endParaRPr>
          </a:p>
          <a:p>
            <a:br>
              <a:rPr lang="en-GB" dirty="0">
                <a:solidFill>
                  <a:srgbClr val="3C515B"/>
                </a:solidFill>
                <a:latin typeface="Mulish"/>
              </a:rPr>
            </a:br>
            <a:endParaRPr lang="en-GB" dirty="0"/>
          </a:p>
        </p:txBody>
      </p:sp>
    </p:spTree>
    <p:extLst>
      <p:ext uri="{BB962C8B-B14F-4D97-AF65-F5344CB8AC3E}">
        <p14:creationId xmlns:p14="http://schemas.microsoft.com/office/powerpoint/2010/main" val="2016411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798022" y="311565"/>
            <a:ext cx="11055928" cy="5786199"/>
          </a:xfrm>
          <a:prstGeom prst="rect">
            <a:avLst/>
          </a:prstGeom>
          <a:noFill/>
        </p:spPr>
        <p:txBody>
          <a:bodyPr wrap="square">
            <a:spAutoFit/>
          </a:bodyPr>
          <a:lstStyle/>
          <a:p>
            <a:r>
              <a:rPr lang="en-GB" b="1" dirty="0">
                <a:latin typeface="Arial" charset="0"/>
                <a:ea typeface="Times New Roman" charset="0"/>
              </a:rPr>
              <a:t> </a:t>
            </a:r>
            <a:endParaRPr lang="en-GB" sz="1600" dirty="0">
              <a:latin typeface="Times New Roman" charset="0"/>
              <a:ea typeface="Times New Roman" charset="0"/>
            </a:endParaRPr>
          </a:p>
          <a:p>
            <a:r>
              <a:rPr lang="en-GB" sz="1600" b="1" u="sng" dirty="0">
                <a:latin typeface="Arial" charset="0"/>
                <a:ea typeface="Times New Roman" charset="0"/>
              </a:rPr>
              <a:t>Phonics websites</a:t>
            </a:r>
          </a:p>
          <a:p>
            <a:endParaRPr lang="en-GB" sz="1600" dirty="0">
              <a:latin typeface="Times New Roman" charset="0"/>
              <a:ea typeface="Times New Roman" charset="0"/>
            </a:endParaRPr>
          </a:p>
          <a:p>
            <a:r>
              <a:rPr lang="en-GB" sz="1600" b="1"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2"/>
              </a:rPr>
              <a:t>www.bbc.co.uk/schools/wordsandpictures/phonics/</a:t>
            </a:r>
            <a:endParaRPr lang="en-GB" sz="1600" dirty="0">
              <a:latin typeface="Times New Roman" charset="0"/>
              <a:ea typeface="Times New Roman" charset="0"/>
            </a:endParaRPr>
          </a:p>
          <a:p>
            <a:r>
              <a:rPr lang="en-GB" sz="1600" dirty="0">
                <a:latin typeface="Arial" charset="0"/>
                <a:ea typeface="Times New Roman" charset="0"/>
              </a:rPr>
              <a:t>mix of very good interactive games and worksheets covering most phonic phases. Recommend Sandcastle quiz for phase 3 and 5.</a:t>
            </a:r>
          </a:p>
          <a:p>
            <a:endParaRPr lang="en-GB" sz="1600" dirty="0">
              <a:latin typeface="Arial" charset="0"/>
              <a:ea typeface="Times New Roman" charset="0"/>
            </a:endParaRPr>
          </a:p>
          <a:p>
            <a:endParaRPr lang="en-GB" sz="1600" dirty="0">
              <a:latin typeface="Times New Roman" charset="0"/>
              <a:ea typeface="Times New Roman" charset="0"/>
            </a:endParaRPr>
          </a:p>
          <a:p>
            <a:r>
              <a:rPr lang="en-GB" sz="1600"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3"/>
              </a:rPr>
              <a:t>www.bbc.co.uk/schools/ks1bitesize/literacy/</a:t>
            </a:r>
            <a:endParaRPr lang="en-GB" sz="1600" dirty="0">
              <a:latin typeface="Times New Roman" charset="0"/>
              <a:ea typeface="Times New Roman" charset="0"/>
            </a:endParaRPr>
          </a:p>
          <a:p>
            <a:r>
              <a:rPr lang="en-GB" sz="1600" dirty="0">
                <a:latin typeface="Arial" charset="0"/>
                <a:ea typeface="Times New Roman" charset="0"/>
              </a:rPr>
              <a:t>a very good selection of interactive games focussing on phonics and sentence construction. Each is split into medium/hard/really hard and are short and fun. </a:t>
            </a:r>
            <a:endParaRPr lang="en-GB" sz="1600" dirty="0">
              <a:latin typeface="Times New Roman" charset="0"/>
              <a:ea typeface="Times New Roman" charset="0"/>
            </a:endParaRPr>
          </a:p>
          <a:p>
            <a:r>
              <a:rPr lang="en-GB" sz="1600" dirty="0">
                <a:latin typeface="Arial" charset="0"/>
                <a:ea typeface="Times New Roman" charset="0"/>
              </a:rPr>
              <a:t> </a:t>
            </a:r>
          </a:p>
          <a:p>
            <a:endParaRPr lang="en-GB" sz="1600" dirty="0">
              <a:latin typeface="Arial" charset="0"/>
              <a:ea typeface="Times New Roman" charset="0"/>
            </a:endParaRPr>
          </a:p>
          <a:p>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4"/>
              </a:rPr>
              <a:t>www.ictgames.com/literacy.html</a:t>
            </a:r>
            <a:endParaRPr lang="en-GB" sz="1600" dirty="0">
              <a:latin typeface="Times New Roman" charset="0"/>
              <a:ea typeface="Times New Roman" charset="0"/>
            </a:endParaRPr>
          </a:p>
          <a:p>
            <a:r>
              <a:rPr lang="en-GB" sz="1600" dirty="0">
                <a:latin typeface="Arial" charset="0"/>
                <a:ea typeface="Times New Roman" charset="0"/>
              </a:rPr>
              <a:t>a great selection of games that link well with games in Letters and Sounds.</a:t>
            </a:r>
          </a:p>
          <a:p>
            <a:endParaRPr lang="en-GB" sz="1600" dirty="0">
              <a:latin typeface="Arial" charset="0"/>
              <a:ea typeface="Times New Roman" charset="0"/>
            </a:endParaRPr>
          </a:p>
          <a:p>
            <a:endParaRPr lang="en-GB" sz="1600" dirty="0">
              <a:latin typeface="Times New Roman" charset="0"/>
              <a:ea typeface="Times New Roman" charset="0"/>
            </a:endParaRPr>
          </a:p>
          <a:p>
            <a:r>
              <a:rPr lang="en-GB" sz="1600"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5"/>
              </a:rPr>
              <a:t>www.phonicsplay.co.uk</a:t>
            </a:r>
            <a:endParaRPr lang="en-GB" sz="1600" dirty="0">
              <a:latin typeface="Times New Roman" charset="0"/>
              <a:ea typeface="Times New Roman" charset="0"/>
            </a:endParaRPr>
          </a:p>
          <a:p>
            <a:r>
              <a:rPr lang="en-GB" sz="1600" dirty="0">
                <a:latin typeface="Arial" charset="0"/>
                <a:ea typeface="Times New Roman" charset="0"/>
              </a:rPr>
              <a:t>a selection of interactive games for all phonic phases. Mostly simple games.</a:t>
            </a:r>
            <a:endParaRPr lang="en-GB" sz="1600" dirty="0">
              <a:effectLst/>
              <a:latin typeface="Times New Roman" charset="0"/>
              <a:ea typeface="Times New Roman" charset="0"/>
            </a:endParaRPr>
          </a:p>
        </p:txBody>
      </p:sp>
    </p:spTree>
    <p:extLst>
      <p:ext uri="{BB962C8B-B14F-4D97-AF65-F5344CB8AC3E}">
        <p14:creationId xmlns:p14="http://schemas.microsoft.com/office/powerpoint/2010/main" val="1136857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766</TotalTime>
  <Words>615</Words>
  <Application>Microsoft Office PowerPoint</Application>
  <PresentationFormat>Widescreen</PresentationFormat>
  <Paragraphs>43</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CCW Precursive 6</vt:lpstr>
      <vt:lpstr>Mulish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Walker</dc:creator>
  <cp:lastModifiedBy>C Smart</cp:lastModifiedBy>
  <cp:revision>46</cp:revision>
  <cp:lastPrinted>2017-11-20T20:51:53Z</cp:lastPrinted>
  <dcterms:created xsi:type="dcterms:W3CDTF">2017-11-07T14:14:02Z</dcterms:created>
  <dcterms:modified xsi:type="dcterms:W3CDTF">2025-10-07T11:16:08Z</dcterms:modified>
</cp:coreProperties>
</file>