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85" r:id="rId2"/>
    <p:sldId id="286" r:id="rId3"/>
    <p:sldId id="287" r:id="rId4"/>
    <p:sldId id="271" r:id="rId5"/>
    <p:sldId id="27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3EAC0-3C0C-4705-B387-818491B6CCFC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5C8C4-5D74-4FE7-BA78-F8D04E09DE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13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7" name="Google Shape;387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8" name="Google Shape;398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9" name="Google Shape;409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5F9B9-32D1-42C2-BA9A-D1BEB9DF8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0A6236-CFFB-42C8-9AC8-F5A81AC64C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50571-61B7-421B-8B66-E606F6A7F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11A19-D6DF-4968-B08F-CDC8F0087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8626-34D9-43B8-99C3-302691A02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05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9428-4A21-4C56-9744-2D18C538D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95527-C9F7-48E3-A24F-6282640AD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0D118-57DD-44EA-8567-49EC6AFE4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DCBE5-7026-4FA9-B309-FFDAC8313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FDFA6-1CA4-46BA-B267-8E1D0E517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999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91BC7-0335-456F-84C0-A16CF699C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2F8A94-7728-4235-81E4-918D3A0DB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D149C-49EA-43E6-9C47-98A8D056E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C93A7-C792-4902-9D6C-B0C00C3AC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040FC9-75F9-4C02-8BC7-54604F929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75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EFF28-3BBB-4FBC-ACCA-4F1A6E936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5BCC3-ECAE-46AE-AC8A-9500830598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2735FA-2406-4553-9A49-AD7A67170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57B018-CBE1-4D61-A7BB-823E687CC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E175A-126A-4890-A3C0-85480CB4B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87054-A821-443E-B117-B790214E5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80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2A7E0-42D5-4F77-8367-D798145FA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41EB6-C4B3-4064-B2F6-F91AD0D8B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B3ED37-3170-4A99-B895-EF34682F35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EA915D-28E1-4B0C-A151-344AAFEF5E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8EBAF-7D5B-4AE3-AF41-23AB4F113B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6B3818-FD3E-4693-8152-8213F0B40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441ABB-2D12-4C09-B187-7BC96E4E3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B0F459-5721-4CEB-90A5-4DC476EA7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23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33DEA-AF5A-4093-B923-E1A6ACD94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713E45-4831-4ADE-A818-1B0AFBF80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256F9E-C73F-4DCE-82EC-6D918AD6D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81AA6A-8D5A-4D6E-92A0-8199463A1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01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E6FEBF-D305-4FCC-9AB4-B80A84B03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E467EF-8537-47DD-AE31-047B841B8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EDF3C9-AC73-4637-83E5-DCEAFE689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41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DBF19-A813-4FBC-B296-15008CA97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FC8FB-C35C-497F-930A-FF1E0932C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4D21BE-CF68-4073-83CE-23CD368AD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AE7EB-C267-4799-B9B2-8E182A64D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E352E-D935-4BE9-BFB5-1D5E877A7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1C16A9-70FB-40EA-9A68-70AE56842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271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C3ABE-000E-4DB6-8072-D7A8975E0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47FA1B-7F40-42C4-8135-AE83C1BF4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AAB11C-58A1-453D-8FF0-86D6323BF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1369A-0037-43F8-8AEB-6B4B8D7A3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59C77-AE39-4841-817C-84EF3AA73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8777A-09BF-4E23-A470-003D81906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160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0D041-A0DC-4FBC-9C01-CE58C44A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C84325-F380-491A-BBE4-670A547EB8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4BA1E6-4E7C-47EE-B529-458DBBEA9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AE74B-5BA3-4CE2-A919-673462B98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8314E-CA0B-428F-ADCD-412F3B36D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965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95CFDF-FEBD-4AA5-AA66-B00806DA51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4651AD-6DA8-4AC9-B70D-5F40ED5480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6215C-5F40-44D0-A41D-7FA1EB1CD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F0F3D-7265-465A-9AA2-C721995D6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1E991-1263-4379-9552-00FD807EF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7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C0C0B9-FCCE-4528-B8E6-90BD87AFC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286B6F-0F68-4743-BFB9-EEA6CEEE1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8DAE5-EA5F-4314-AA27-360DFF829E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F2A09-B056-4BE2-A3A9-F1961EDB4180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ED7F2-E0E6-431B-916F-4112EAF7D9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9C8E0-8F37-4332-B2B4-5A613FEED9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03003-1048-43BE-B888-F52F33D3E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5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iBHbadRVB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X96z7AuIC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9ggOxkg-u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ten-pieces/articles/ztsb7v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nrCCTr4jhI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0"/>
          <p:cNvSpPr txBox="1">
            <a:spLocks noGrp="1"/>
          </p:cNvSpPr>
          <p:nvPr>
            <p:ph type="subTitle" idx="1"/>
          </p:nvPr>
        </p:nvSpPr>
        <p:spPr>
          <a:xfrm>
            <a:off x="545567" y="4990300"/>
            <a:ext cx="1092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Hallelujah chorus has been performed in the Albert Hall on Good Friday almost every year since 1876! </a:t>
            </a:r>
            <a:endParaRPr sz="2933" i="1"/>
          </a:p>
        </p:txBody>
      </p:sp>
      <p:sp>
        <p:nvSpPr>
          <p:cNvPr id="390" name="Google Shape;390;p30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30"/>
          <p:cNvSpPr txBox="1"/>
          <p:nvPr/>
        </p:nvSpPr>
        <p:spPr>
          <a:xfrm>
            <a:off x="430000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Handel Messiah, Academy of Ancient Music AAM &amp; Choir of The Queen's College, Oxford - YouTube</a:t>
            </a:r>
            <a:r>
              <a:rPr lang="en" sz="3067" b="1">
                <a:solidFill>
                  <a:srgbClr val="0F0F0F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   1.41.50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2" name="Google Shape;392;p30"/>
          <p:cNvSpPr txBox="1"/>
          <p:nvPr/>
        </p:nvSpPr>
        <p:spPr>
          <a:xfrm>
            <a:off x="429567" y="15904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“Hallelujah”  which means “praise God”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How the voices move together making it easier for the audience to hear the words.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celebratory, happy, loud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3" name="Google Shape;393;p30"/>
          <p:cNvSpPr txBox="1">
            <a:spLocks noGrp="1"/>
          </p:cNvSpPr>
          <p:nvPr>
            <p:ph type="ctrTitle"/>
          </p:nvPr>
        </p:nvSpPr>
        <p:spPr>
          <a:xfrm>
            <a:off x="2670700" y="1035433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26844"/>
            </a:pPr>
            <a:r>
              <a:rPr lang="en" sz="6073" b="1">
                <a:latin typeface="Lexend"/>
                <a:ea typeface="Lexend"/>
                <a:cs typeface="Lexend"/>
                <a:sym typeface="Lexend"/>
              </a:rPr>
              <a:t>Hallelujah Chorus from The Messiah</a:t>
            </a:r>
            <a:endParaRPr sz="6073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George F Handel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94" name="Google Shape;394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9999" y="295768"/>
            <a:ext cx="2048032" cy="14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30"/>
          <p:cNvPicPr preferRelativeResize="0"/>
          <p:nvPr/>
        </p:nvPicPr>
        <p:blipFill rotWithShape="1">
          <a:blip r:embed="rId5">
            <a:alphaModFix/>
          </a:blip>
          <a:srcRect b="26772"/>
          <a:stretch/>
        </p:blipFill>
        <p:spPr>
          <a:xfrm>
            <a:off x="6510218" y="3628699"/>
            <a:ext cx="4963365" cy="105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1"/>
          <p:cNvSpPr txBox="1">
            <a:spLocks noGrp="1"/>
          </p:cNvSpPr>
          <p:nvPr>
            <p:ph type="subTitle" idx="1"/>
          </p:nvPr>
        </p:nvSpPr>
        <p:spPr>
          <a:xfrm>
            <a:off x="423333" y="4398867"/>
            <a:ext cx="7670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2800"/>
            </a:pPr>
            <a:r>
              <a:rPr lang="en" sz="2667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667">
                <a:latin typeface="Lexend"/>
                <a:ea typeface="Lexend"/>
                <a:cs typeface="Lexend"/>
                <a:sym typeface="Lexend"/>
              </a:rPr>
              <a:t>Minimalism in music uses simple, repetitive musical patterns and a focus on process, often featuring slow, gradual changes and a steady pulse. </a:t>
            </a:r>
            <a:endParaRPr sz="2667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1" name="Google Shape;401;p31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31"/>
          <p:cNvSpPr txBox="1"/>
          <p:nvPr/>
        </p:nvSpPr>
        <p:spPr>
          <a:xfrm>
            <a:off x="321733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https://www.youtube.com/watch?v=aX96z7AuICs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3" name="Google Shape;403;p31"/>
          <p:cNvSpPr txBox="1"/>
          <p:nvPr/>
        </p:nvSpPr>
        <p:spPr>
          <a:xfrm>
            <a:off x="429567" y="1285633"/>
            <a:ext cx="8198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667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2000"/>
            </a:pPr>
            <a:endParaRPr sz="2667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Small repeated cells of music that are played again and again.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piano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667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repetitive, mesmeric, minimalist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4" name="Google Shape;404;p31"/>
          <p:cNvSpPr txBox="1">
            <a:spLocks noGrp="1"/>
          </p:cNvSpPr>
          <p:nvPr>
            <p:ph type="ctrTitle"/>
          </p:nvPr>
        </p:nvSpPr>
        <p:spPr>
          <a:xfrm>
            <a:off x="2635600" y="147233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26844"/>
            </a:pPr>
            <a:r>
              <a:rPr lang="en" sz="6073" b="1">
                <a:latin typeface="Lexend"/>
                <a:ea typeface="Lexend"/>
                <a:cs typeface="Lexend"/>
                <a:sym typeface="Lexend"/>
              </a:rPr>
              <a:t>Metamorphosis</a:t>
            </a:r>
            <a:endParaRPr sz="6073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Philip Glass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405" name="Google Shape;405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1734" y="131801"/>
            <a:ext cx="1833965" cy="129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31"/>
          <p:cNvPicPr preferRelativeResize="0"/>
          <p:nvPr/>
        </p:nvPicPr>
        <p:blipFill rotWithShape="1">
          <a:blip r:embed="rId5">
            <a:alphaModFix/>
          </a:blip>
          <a:srcRect l="3770" t="4438" r="5369" b="9033"/>
          <a:stretch/>
        </p:blipFill>
        <p:spPr>
          <a:xfrm>
            <a:off x="8217901" y="1824101"/>
            <a:ext cx="3558500" cy="48380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2"/>
          <p:cNvSpPr txBox="1">
            <a:spLocks noGrp="1"/>
          </p:cNvSpPr>
          <p:nvPr>
            <p:ph type="subTitle" idx="1"/>
          </p:nvPr>
        </p:nvSpPr>
        <p:spPr>
          <a:xfrm>
            <a:off x="423333" y="4398867"/>
            <a:ext cx="7670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2800"/>
            </a:pPr>
            <a:r>
              <a:rPr lang="en" sz="2667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667">
                <a:latin typeface="Lexend"/>
                <a:ea typeface="Lexend"/>
                <a:cs typeface="Lexend"/>
                <a:sym typeface="Lexend"/>
              </a:rPr>
              <a:t>Gospel is sacred music, originally sung by African-Americans, based on spirituals and hymns. </a:t>
            </a:r>
            <a:endParaRPr sz="2667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2" name="Google Shape;412;p32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32"/>
          <p:cNvSpPr txBox="1"/>
          <p:nvPr/>
        </p:nvSpPr>
        <p:spPr>
          <a:xfrm>
            <a:off x="321733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https://www.youtube.com/watch?v=e9ggOxkg-uc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4" name="Google Shape;414;p32"/>
          <p:cNvSpPr txBox="1"/>
          <p:nvPr/>
        </p:nvSpPr>
        <p:spPr>
          <a:xfrm>
            <a:off x="429567" y="1285633"/>
            <a:ext cx="8198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667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Voices moving together at the beginning , making the words come across really clearly.  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000"/>
            </a:pPr>
            <a:r>
              <a:rPr lang="en" sz="2667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667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74121">
              <a:buClr>
                <a:schemeClr val="dk2"/>
              </a:buClr>
              <a:buSzPts val="2000"/>
              <a:buFont typeface="Lexend"/>
              <a:buChar char="●"/>
            </a:pPr>
            <a:r>
              <a:rPr lang="en" sz="2667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powerful, rich sound, devotional </a:t>
            </a:r>
            <a:endParaRPr sz="2667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5" name="Google Shape;415;p32"/>
          <p:cNvSpPr txBox="1">
            <a:spLocks noGrp="1"/>
          </p:cNvSpPr>
          <p:nvPr>
            <p:ph type="ctrTitle"/>
          </p:nvPr>
        </p:nvSpPr>
        <p:spPr>
          <a:xfrm>
            <a:off x="2635600" y="147233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26844"/>
            </a:pPr>
            <a:r>
              <a:rPr lang="en" sz="6073" b="1">
                <a:latin typeface="Lexend"/>
                <a:ea typeface="Lexend"/>
                <a:cs typeface="Lexend"/>
                <a:sym typeface="Lexend"/>
              </a:rPr>
              <a:t>Deep River</a:t>
            </a:r>
            <a:endParaRPr sz="6073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Gospel arr. Matthew Lynch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416" name="Google Shape;416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93334" y="2866168"/>
            <a:ext cx="3912836" cy="3665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Google Shape;417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1734" y="239336"/>
            <a:ext cx="1499641" cy="1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6"/>
          <p:cNvSpPr txBox="1">
            <a:spLocks noGrp="1"/>
          </p:cNvSpPr>
          <p:nvPr>
            <p:ph type="subTitle" idx="1"/>
          </p:nvPr>
        </p:nvSpPr>
        <p:spPr>
          <a:xfrm>
            <a:off x="487567" y="4514867"/>
            <a:ext cx="7605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Grasswalk is one of the pieces of music that form the soundtrack to a game called </a:t>
            </a:r>
            <a:r>
              <a:rPr lang="en" sz="2933" i="1">
                <a:latin typeface="Lexend"/>
                <a:ea typeface="Lexend"/>
                <a:cs typeface="Lexend"/>
                <a:sym typeface="Lexend"/>
              </a:rPr>
              <a:t>Plants vs. Zombies.</a:t>
            </a:r>
            <a:endParaRPr sz="2933" i="1"/>
          </a:p>
        </p:txBody>
      </p:sp>
      <p:sp>
        <p:nvSpPr>
          <p:cNvPr id="231" name="Google Shape;231;p16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6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0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https://www.bbc.co.uk/teach/ten-pieces/articles/ztsb7v4</a:t>
            </a:r>
            <a:r>
              <a:rPr lang="en" sz="20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 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3" name="Google Shape;233;p16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really steady ‘walking’ pulse that pervades the music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Try drawing a square with one finger on your hand - the music stays at a constant speed all the time.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non-stop,  simple, lumbering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4" name="Google Shape;234;p16"/>
          <p:cNvSpPr txBox="1">
            <a:spLocks noGrp="1"/>
          </p:cNvSpPr>
          <p:nvPr>
            <p:ph type="ctrTitle"/>
          </p:nvPr>
        </p:nvSpPr>
        <p:spPr>
          <a:xfrm>
            <a:off x="3439032" y="4552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79657"/>
            </a:pPr>
            <a:r>
              <a:rPr lang="en" sz="4288" b="1">
                <a:latin typeface="Lexend"/>
                <a:ea typeface="Lexend"/>
                <a:cs typeface="Lexend"/>
                <a:sym typeface="Lexend"/>
              </a:rPr>
              <a:t>Grasswalk from Plants vs. Zombies</a:t>
            </a:r>
            <a:endParaRPr sz="4288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Laura Shigihara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235" name="Google Shape;23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52285" y="3118385"/>
            <a:ext cx="2324100" cy="349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8463" y="232527"/>
            <a:ext cx="1700736" cy="1198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7"/>
          <p:cNvSpPr txBox="1">
            <a:spLocks noGrp="1"/>
          </p:cNvSpPr>
          <p:nvPr>
            <p:ph type="subTitle" idx="1"/>
          </p:nvPr>
        </p:nvSpPr>
        <p:spPr>
          <a:xfrm>
            <a:off x="487567" y="4921267"/>
            <a:ext cx="8258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This song was written to challenge us to think about climate culture.</a:t>
            </a:r>
            <a:endParaRPr sz="2933" i="1"/>
          </a:p>
        </p:txBody>
      </p:sp>
      <p:sp>
        <p:nvSpPr>
          <p:cNvPr id="242" name="Google Shape;242;p17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7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20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https://www.youtube.com/watch?v=4nrCCTr4jhI</a:t>
            </a:r>
            <a:r>
              <a:rPr lang="en" sz="20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  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" name="Google Shape;244;p17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chorus returns again and again - it starts ‘</a:t>
            </a:r>
            <a:r>
              <a:rPr lang="en" sz="2933" i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raise a voice</a:t>
            </a: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’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layers of voices which build into a ‘wall’ of sound.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syncopated rhythms.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determined, bouncy, memorable 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5" name="Google Shape;245;p17"/>
          <p:cNvSpPr txBox="1">
            <a:spLocks noGrp="1"/>
          </p:cNvSpPr>
          <p:nvPr>
            <p:ph type="ctrTitle"/>
          </p:nvPr>
        </p:nvSpPr>
        <p:spPr>
          <a:xfrm>
            <a:off x="3439032" y="4552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4288" b="1">
                <a:latin typeface="Lexend"/>
                <a:ea typeface="Lexend"/>
                <a:cs typeface="Lexend"/>
                <a:sym typeface="Lexend"/>
              </a:rPr>
              <a:t>Raise a Voice</a:t>
            </a:r>
            <a:endParaRPr sz="4288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Toby Young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246" name="Google Shape;246;p17"/>
          <p:cNvPicPr preferRelativeResize="0"/>
          <p:nvPr/>
        </p:nvPicPr>
        <p:blipFill rotWithShape="1">
          <a:blip r:embed="rId4">
            <a:alphaModFix/>
          </a:blip>
          <a:srcRect l="25511" t="20001" r="27807" b="22158"/>
          <a:stretch/>
        </p:blipFill>
        <p:spPr>
          <a:xfrm>
            <a:off x="9194901" y="3551873"/>
            <a:ext cx="2407167" cy="298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9524" y="236070"/>
            <a:ext cx="1354944" cy="954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54468" y="236070"/>
            <a:ext cx="1499667" cy="1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416</Words>
  <Application>Microsoft Office PowerPoint</Application>
  <PresentationFormat>Widescreen</PresentationFormat>
  <Paragraphs>56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Lexend</vt:lpstr>
      <vt:lpstr>Lexend Medium</vt:lpstr>
      <vt:lpstr>Roboto</vt:lpstr>
      <vt:lpstr>Office Theme</vt:lpstr>
      <vt:lpstr>Hallelujah Chorus from The Messiah George F Handel</vt:lpstr>
      <vt:lpstr>Metamorphosis Philip Glass</vt:lpstr>
      <vt:lpstr>Deep River Gospel arr. Matthew Lynch</vt:lpstr>
      <vt:lpstr>Grasswalk from Plants vs. Zombies Laura Shigihara </vt:lpstr>
      <vt:lpstr>Raise a Voice Toby Young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Hallelujah Chorus from The Messiah George F Handel</dc:title>
  <dc:creator>J Proctor</dc:creator>
  <cp:lastModifiedBy>J Proctor</cp:lastModifiedBy>
  <cp:revision>1</cp:revision>
  <dcterms:created xsi:type="dcterms:W3CDTF">2025-04-02T16:18:54Z</dcterms:created>
  <dcterms:modified xsi:type="dcterms:W3CDTF">2025-04-02T16:19:03Z</dcterms:modified>
</cp:coreProperties>
</file>