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5" r:id="rId2"/>
    <p:sldId id="266" r:id="rId3"/>
    <p:sldId id="267" r:id="rId4"/>
    <p:sldId id="268" r:id="rId5"/>
    <p:sldId id="269" r:id="rId6"/>
    <p:sldId id="27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CC1D62-62BF-4C91-AE70-3ED8A9086413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FD44CA-F2BC-4277-BC8E-2F169D622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75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9" name="Google Shape;16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2" name="Google Shape;19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4" name="Google Shape;20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27768-FAA0-49F3-A933-CB9CB819D2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D63382-C357-479D-9AF7-23928CE4BA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AF542-478E-43DE-9BC1-154616427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61F86-157A-4E52-9C88-55C16F478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C1E41C-63BF-459F-9AB7-17CB733E9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816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F7DBF-64F4-49C1-9133-A55EE01E4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C109C-D2C7-4D7E-A2E1-D79DEF129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F6562-2483-4199-86E9-F0ACA25DE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2FC24-FACB-4CE7-A15C-0FF0F8226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D019E-B406-495E-ADCC-E030BA5B4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689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C0312-BE06-46CA-8343-44A69D956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6412F6-15A5-473E-AFF9-BED989FE9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CD7370-0865-4F73-9CE8-2666A7A6A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B58E3-9413-4A66-8398-B2B0377A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A16FB-B4D7-42CC-A5E7-DCA89A31A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10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A9BC6-2D37-41C6-8F56-9FC88CD8F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00D12-8719-4949-8DB2-6BAFD3707A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DFBBC9-4B2E-481D-98A9-9E7D8A326A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1CDE1B-A429-4BF1-88E2-F99AA1469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30F660-895E-4901-BB3B-766145286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90D0BD-7B78-4509-A50E-5C5694D0C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46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AE1F4-ADD8-44E0-A029-217BD0392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F6D6AE-0D5B-41EE-BE98-1A2E9936C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6C9A4F-8909-4DB6-94EB-F1B0472F08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7FD01A-C8EF-4FC8-8B6E-CFE6869347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9E14C3-4305-4E3E-A75E-6684AE6EEE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165EB7-3056-4D35-9534-8FA276A49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23CAEE-9BCC-4546-8E03-8E9102091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56918C-C45A-4852-90DB-BFE7B49D4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232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35BA5-2201-4997-8691-9F3A54D2B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E91A4B-1ED9-4DE9-AA0F-A620FD8B5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AAD8F4-3742-4155-B110-38148040D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BD1DF2-FDCD-4AB1-8F40-10ED5CAD3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7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0C5399-B623-4F54-BF17-1606FF25A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A8884E-76B5-4BAD-9789-1CED9071C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DD121E-A9A9-4765-B97F-DB6A889BA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537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888BA-0FF0-493D-8AE5-48FF29F43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ED99D-D612-46DD-97AA-336FB7826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2B6F08-3C5D-4AF3-81CD-045349BEB3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8E9F00-991D-448D-8DA5-70F6D57B2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51A539-3066-4085-ABAC-8A198CE6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B4B30-AE97-4FDB-B668-64B90FDEA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784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1EA07-9F93-49B7-8246-CF7059A8E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FF6A34-3CD3-417A-B426-2FDA9D8DAC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2AC3D6-7B87-4127-939F-96C503C574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563C60-016B-495D-B918-ADA44E2B7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DEAF1E-8248-4CC3-87CB-19B9D76AE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E70964-096E-4E9D-BF9D-978315492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782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A58B9-B1AC-4B99-B22E-852FA0C81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4DBF33-0EDC-46A9-8462-25E1C13313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ECBD90-1204-4C9B-91DD-F0BDF9B25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B89283-B5E7-41A9-98FA-F597DC0D5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7F62E-075C-4A52-B2D0-F227FDC3A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89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E163E0-BA2C-404B-9506-9146FFF6F9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63D7AC-6B99-49DA-9C6F-1C15C582B4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7D2E9-B112-4B5C-9E68-2E76A0329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D9DC2-768E-4A96-B2E8-3C02B3B6A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D5FBC0-D651-4375-806E-63860F0E7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649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8D0476-4A93-4746-8BAE-21DAE92F0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EB8B91-1F5E-47A9-8C03-E7E5AF087A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B9626-921C-4F6D-BA82-36AB1ADE53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91E03-548B-45B8-9DD8-C4E7B2C09C9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34E89D-67F7-4D6E-AD78-C7BC0FB315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D69040-3356-44F3-B2C1-D02AA99673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7B87B-6147-4CF6-B74D-A8A53CD2C7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275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LiZwU0r0Lw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vUU8joBb1Q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KrASGVWZIk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assical100.org/sort/5/instruments/9/piece/44/jupiter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ten-pieces/articles/zhfg239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PLGZIM5xzY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0"/>
          <p:cNvSpPr txBox="1">
            <a:spLocks noGrp="1"/>
          </p:cNvSpPr>
          <p:nvPr>
            <p:ph type="subTitle" idx="1"/>
          </p:nvPr>
        </p:nvSpPr>
        <p:spPr>
          <a:xfrm>
            <a:off x="371567" y="4632517"/>
            <a:ext cx="8417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piece was composed for anything from two to thirty two performers!  </a:t>
            </a:r>
            <a:r>
              <a:rPr lang="en" sz="1800">
                <a:solidFill>
                  <a:srgbClr val="001D35"/>
                </a:solidFill>
                <a:highlight>
                  <a:srgbClr val="FFFFFF"/>
                </a:highlight>
              </a:rPr>
              <a:t> </a:t>
            </a:r>
            <a:endParaRPr sz="2933"/>
          </a:p>
        </p:txBody>
      </p:sp>
      <p:sp>
        <p:nvSpPr>
          <p:cNvPr id="160" name="Google Shape;160;p10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0"/>
          <p:cNvSpPr txBox="1"/>
          <p:nvPr/>
        </p:nvSpPr>
        <p:spPr>
          <a:xfrm>
            <a:off x="371567" y="5821367"/>
            <a:ext cx="68084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https://www.youtube.com/watch?v=eLiZwU0r0Lw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2" name="Google Shape;162;p10"/>
          <p:cNvSpPr txBox="1"/>
          <p:nvPr/>
        </p:nvSpPr>
        <p:spPr>
          <a:xfrm>
            <a:off x="524867" y="1411967"/>
            <a:ext cx="113524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Where the performers play the same rhythms and where they play their own line.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strong sense of rhythm and pulse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fast, exciting, rhythmical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3" name="Google Shape;163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0333" y="121800"/>
            <a:ext cx="1275667" cy="898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5999" y="121783"/>
            <a:ext cx="1275667" cy="898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079232" y="3371234"/>
            <a:ext cx="2979000" cy="315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0"/>
          <p:cNvSpPr txBox="1">
            <a:spLocks noGrp="1"/>
          </p:cNvSpPr>
          <p:nvPr>
            <p:ph type="ctrTitle"/>
          </p:nvPr>
        </p:nvSpPr>
        <p:spPr>
          <a:xfrm>
            <a:off x="3351999" y="2664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990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Stinkin’ Garbage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Ed Argenziano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"/>
          <p:cNvSpPr txBox="1">
            <a:spLocks noGrp="1"/>
          </p:cNvSpPr>
          <p:nvPr>
            <p:ph type="subTitle" idx="1"/>
          </p:nvPr>
        </p:nvSpPr>
        <p:spPr>
          <a:xfrm>
            <a:off x="429567" y="4632517"/>
            <a:ext cx="8417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 The music box used marbles to play instruments. It is actually a real instrument powered by a hand crank.</a:t>
            </a:r>
            <a:r>
              <a:rPr lang="en" sz="1800">
                <a:solidFill>
                  <a:srgbClr val="001D35"/>
                </a:solidFill>
                <a:highlight>
                  <a:srgbClr val="FFFFFF"/>
                </a:highlight>
              </a:rPr>
              <a:t> </a:t>
            </a:r>
            <a:endParaRPr sz="2933"/>
          </a:p>
        </p:txBody>
      </p:sp>
      <p:sp>
        <p:nvSpPr>
          <p:cNvPr id="172" name="Google Shape;172;p11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11"/>
          <p:cNvSpPr txBox="1"/>
          <p:nvPr/>
        </p:nvSpPr>
        <p:spPr>
          <a:xfrm>
            <a:off x="371567" y="6126167"/>
            <a:ext cx="86496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https://www.youtube.com/watch?v=IvUU8joBb1Q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4" name="Google Shape;174;p11"/>
          <p:cNvSpPr txBox="1"/>
          <p:nvPr/>
        </p:nvSpPr>
        <p:spPr>
          <a:xfrm>
            <a:off x="371567" y="1208767"/>
            <a:ext cx="115060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repeated musical pattern created by the machine.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Sounds of the vibraphone, kick drum, bass guitar, cymbal hi hat and snare drum.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innovative, percussive, repetitive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5" name="Google Shape;175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235" y="209604"/>
            <a:ext cx="1499667" cy="105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61468" y="72439"/>
            <a:ext cx="1612531" cy="1136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919568" y="3529034"/>
            <a:ext cx="2928801" cy="2928801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1"/>
          <p:cNvSpPr txBox="1">
            <a:spLocks noGrp="1"/>
          </p:cNvSpPr>
          <p:nvPr>
            <p:ph type="ctrTitle"/>
          </p:nvPr>
        </p:nvSpPr>
        <p:spPr>
          <a:xfrm>
            <a:off x="3554565" y="1720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Marble Machine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Wintergatan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2"/>
          <p:cNvSpPr txBox="1">
            <a:spLocks noGrp="1"/>
          </p:cNvSpPr>
          <p:nvPr>
            <p:ph type="subTitle" idx="1"/>
          </p:nvPr>
        </p:nvSpPr>
        <p:spPr>
          <a:xfrm>
            <a:off x="429567" y="4632517"/>
            <a:ext cx="8417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 Raag Bhairavi is a popular Hindustani classical raga. A raga is a structure of notes of different pitches.</a:t>
            </a:r>
            <a:r>
              <a:rPr lang="en" sz="1800">
                <a:solidFill>
                  <a:srgbClr val="001D35"/>
                </a:solidFill>
                <a:highlight>
                  <a:schemeClr val="lt1"/>
                </a:highlight>
              </a:rPr>
              <a:t> </a:t>
            </a:r>
            <a:endParaRPr sz="2933"/>
          </a:p>
        </p:txBody>
      </p:sp>
      <p:sp>
        <p:nvSpPr>
          <p:cNvPr id="184" name="Google Shape;184;p12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12"/>
          <p:cNvSpPr txBox="1"/>
          <p:nvPr/>
        </p:nvSpPr>
        <p:spPr>
          <a:xfrm>
            <a:off x="371567" y="6126167"/>
            <a:ext cx="98968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https://www.youtube.com/watch?v=YKrASGVWZIk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6" name="Google Shape;186;p12"/>
          <p:cNvSpPr txBox="1"/>
          <p:nvPr/>
        </p:nvSpPr>
        <p:spPr>
          <a:xfrm>
            <a:off x="539367" y="1208767"/>
            <a:ext cx="113380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sitar, a stringed instrument used in Hindustani classical music.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Improvisation, where Jasdeep is creating ‘ in the moment’ music based on the raga.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relaxed, laid-back, easy going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7" name="Google Shape;187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91935" y="4268500"/>
            <a:ext cx="3236565" cy="1922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9433" y="209602"/>
            <a:ext cx="1499667" cy="1056801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2"/>
          <p:cNvSpPr txBox="1">
            <a:spLocks noGrp="1"/>
          </p:cNvSpPr>
          <p:nvPr>
            <p:ph type="ctrTitle"/>
          </p:nvPr>
        </p:nvSpPr>
        <p:spPr>
          <a:xfrm>
            <a:off x="3452965" y="209600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Raag Bhairavi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Jasdeep Singh Degun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3"/>
          <p:cNvSpPr txBox="1">
            <a:spLocks noGrp="1"/>
          </p:cNvSpPr>
          <p:nvPr>
            <p:ph type="subTitle" idx="1"/>
          </p:nvPr>
        </p:nvSpPr>
        <p:spPr>
          <a:xfrm>
            <a:off x="429567" y="3718133"/>
            <a:ext cx="86788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  Jupiter has the fastest rotation of any planet in our solar system and Holst, the composer represents this by asking violins to play a tiny three note figure over and over very quickly.</a:t>
            </a:r>
            <a:endParaRPr sz="2933"/>
          </a:p>
        </p:txBody>
      </p:sp>
      <p:sp>
        <p:nvSpPr>
          <p:cNvPr id="195" name="Google Shape;195;p13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13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https://www.classical100.org/sort/5/instruments/9/piece/44/jupiter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7" name="Google Shape;197;p13"/>
          <p:cNvSpPr txBox="1"/>
          <p:nvPr/>
        </p:nvSpPr>
        <p:spPr>
          <a:xfrm>
            <a:off x="371567" y="1208767"/>
            <a:ext cx="118204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main theme is played by six horns, viola and cellos.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two sets of timpani (drums)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thoughtful, dramatic, emotional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98" name="Google Shape;198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85457" y="3352400"/>
            <a:ext cx="2702311" cy="245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8434" y="272501"/>
            <a:ext cx="1244967" cy="877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40501" y="272482"/>
            <a:ext cx="1244967" cy="877321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3"/>
          <p:cNvSpPr txBox="1">
            <a:spLocks noGrp="1"/>
          </p:cNvSpPr>
          <p:nvPr>
            <p:ph type="ctrTitle"/>
          </p:nvPr>
        </p:nvSpPr>
        <p:spPr>
          <a:xfrm>
            <a:off x="582867" y="128467"/>
            <a:ext cx="11404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990"/>
            </a:pPr>
            <a:r>
              <a:rPr lang="en" sz="6044" b="1">
                <a:latin typeface="Lexend"/>
                <a:ea typeface="Lexend"/>
                <a:cs typeface="Lexend"/>
                <a:sym typeface="Lexend"/>
              </a:rPr>
              <a:t>Jupiter (from The Planets)</a:t>
            </a:r>
            <a:endParaRPr sz="6511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Gustav Holst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4"/>
          <p:cNvSpPr txBox="1">
            <a:spLocks noGrp="1"/>
          </p:cNvSpPr>
          <p:nvPr>
            <p:ph type="subTitle" idx="1"/>
          </p:nvPr>
        </p:nvSpPr>
        <p:spPr>
          <a:xfrm>
            <a:off x="429567" y="4530933"/>
            <a:ext cx="7605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667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667">
                <a:latin typeface="Lexend"/>
                <a:ea typeface="Lexend"/>
                <a:cs typeface="Lexend"/>
                <a:sym typeface="Lexend"/>
              </a:rPr>
              <a:t>  Errollyn Wallen. the composer, imagines that The Mighty River is an unstoppable force of seeking freedom. </a:t>
            </a:r>
            <a:endParaRPr sz="2667"/>
          </a:p>
        </p:txBody>
      </p:sp>
      <p:sp>
        <p:nvSpPr>
          <p:cNvPr id="207" name="Google Shape;207;p14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14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https://www.bbc.co.uk/teach/ten-pieces/articles/zhfg239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9" name="Google Shape;209;p14"/>
          <p:cNvSpPr txBox="1"/>
          <p:nvPr/>
        </p:nvSpPr>
        <p:spPr>
          <a:xfrm>
            <a:off x="553100" y="1005567"/>
            <a:ext cx="109276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000"/>
            </a:pPr>
            <a:r>
              <a:rPr lang="en" sz="2667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667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100"/>
            </a:pPr>
            <a:endParaRPr sz="1467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74121">
              <a:buClr>
                <a:schemeClr val="dk2"/>
              </a:buClr>
              <a:buSzPts val="2000"/>
              <a:buFont typeface="Lexend"/>
              <a:buChar char="●"/>
            </a:pPr>
            <a:r>
              <a:rPr lang="en" sz="2667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French Horn at the beginning playing the well-known hymn Amazing Grace</a:t>
            </a:r>
            <a:endParaRPr sz="1467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74121">
              <a:buClr>
                <a:schemeClr val="dk2"/>
              </a:buClr>
              <a:buSzPts val="2000"/>
              <a:buFont typeface="Lexend"/>
              <a:buChar char="●"/>
            </a:pPr>
            <a:r>
              <a:rPr lang="en" sz="2667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At the beginning each instrument stands out but then gradually they begin to add layers to the sound.</a:t>
            </a:r>
            <a:endParaRPr sz="2667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5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65655">
              <a:buClr>
                <a:schemeClr val="dk2"/>
              </a:buClr>
              <a:buSzPts val="1900"/>
              <a:buFont typeface="Lexend"/>
              <a:buChar char="●"/>
            </a:pPr>
            <a:r>
              <a:rPr lang="en" sz="25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evocative, unstoppable, hymn-like</a:t>
            </a:r>
            <a:endParaRPr sz="25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10" name="Google Shape;210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87567" y="3580767"/>
            <a:ext cx="4524000" cy="2544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2711" y="121804"/>
            <a:ext cx="1137191" cy="801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01769" y="121807"/>
            <a:ext cx="1324467" cy="93333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14"/>
          <p:cNvSpPr txBox="1">
            <a:spLocks noGrp="1"/>
          </p:cNvSpPr>
          <p:nvPr>
            <p:ph type="ctrTitle"/>
          </p:nvPr>
        </p:nvSpPr>
        <p:spPr>
          <a:xfrm>
            <a:off x="3439032" y="2087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Mighty River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Errollyn Wallen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5"/>
          <p:cNvSpPr txBox="1">
            <a:spLocks noGrp="1"/>
          </p:cNvSpPr>
          <p:nvPr>
            <p:ph type="subTitle" idx="1"/>
          </p:nvPr>
        </p:nvSpPr>
        <p:spPr>
          <a:xfrm>
            <a:off x="429567" y="4008567"/>
            <a:ext cx="7605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667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667">
                <a:latin typeface="Lexend"/>
                <a:ea typeface="Lexend"/>
                <a:cs typeface="Lexend"/>
                <a:sym typeface="Lexend"/>
              </a:rPr>
              <a:t> This is a fusion of folk influences. Ranjana sings Vaishnava Jana, loosely based on a Indian raga called Khama, whilst Iona’s heritage is steeped in Scottish folk music</a:t>
            </a:r>
            <a:endParaRPr sz="2667"/>
          </a:p>
        </p:txBody>
      </p:sp>
      <p:sp>
        <p:nvSpPr>
          <p:cNvPr id="219" name="Google Shape;219;p15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5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https://www.youtube.com/watch?v=7PLGZIM5xzY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 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" name="Google Shape;221;p15"/>
          <p:cNvSpPr txBox="1"/>
          <p:nvPr/>
        </p:nvSpPr>
        <p:spPr>
          <a:xfrm>
            <a:off x="429567" y="1285633"/>
            <a:ext cx="109276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000"/>
            </a:pPr>
            <a:r>
              <a:rPr lang="en" sz="2667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667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100"/>
            </a:pPr>
            <a:endParaRPr sz="1467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74121">
              <a:buClr>
                <a:schemeClr val="dk2"/>
              </a:buClr>
              <a:buSzPts val="2000"/>
              <a:buFont typeface="Lexend"/>
              <a:buChar char="●"/>
            </a:pPr>
            <a:r>
              <a:rPr lang="en" sz="2667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shruti - an instrument that looks like a box and creates a drone underneath the sung vocal line </a:t>
            </a:r>
            <a:endParaRPr sz="2667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5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65655">
              <a:buClr>
                <a:schemeClr val="dk2"/>
              </a:buClr>
              <a:buSzPts val="1900"/>
              <a:buFont typeface="Lexend"/>
              <a:buChar char="●"/>
            </a:pPr>
            <a:r>
              <a:rPr lang="en" sz="25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dreamlike, gentle, mesmerising</a:t>
            </a:r>
            <a:endParaRPr sz="25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22" name="Google Shape;222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2711" y="121804"/>
            <a:ext cx="1137191" cy="801368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15"/>
          <p:cNvSpPr txBox="1">
            <a:spLocks noGrp="1"/>
          </p:cNvSpPr>
          <p:nvPr>
            <p:ph type="ctrTitle"/>
          </p:nvPr>
        </p:nvSpPr>
        <p:spPr>
          <a:xfrm>
            <a:off x="3439032" y="4552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79657"/>
            </a:pPr>
            <a:r>
              <a:rPr lang="en" sz="4288" b="1">
                <a:latin typeface="Lexend"/>
                <a:ea typeface="Lexend"/>
                <a:cs typeface="Lexend"/>
                <a:sym typeface="Lexend"/>
              </a:rPr>
              <a:t>Vaishnava Jana To/Quiet Joys of Brotherhood</a:t>
            </a:r>
            <a:endParaRPr sz="4288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Ranjana Ghatak / Iona Lane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224" name="Google Shape;224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39899" y="3745633"/>
            <a:ext cx="3363668" cy="2242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92778" y="121801"/>
            <a:ext cx="1137191" cy="801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529</Words>
  <Application>Microsoft Office PowerPoint</Application>
  <PresentationFormat>Widescreen</PresentationFormat>
  <Paragraphs>63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Lexend</vt:lpstr>
      <vt:lpstr>Lexend Medium</vt:lpstr>
      <vt:lpstr>Roboto</vt:lpstr>
      <vt:lpstr>Office Theme</vt:lpstr>
      <vt:lpstr>Stinkin’ Garbage Ed Argenziano </vt:lpstr>
      <vt:lpstr>Marble Machine Wintergatan </vt:lpstr>
      <vt:lpstr>Raag Bhairavi Jasdeep Singh Degun </vt:lpstr>
      <vt:lpstr>Jupiter (from The Planets) Gustav Holst </vt:lpstr>
      <vt:lpstr>Mighty River Errollyn Wallen </vt:lpstr>
      <vt:lpstr>Vaishnava Jana To/Quiet Joys of Brotherhood Ranjana Ghatak / Iona Lane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Proctor</dc:creator>
  <cp:lastModifiedBy>J Proctor</cp:lastModifiedBy>
  <cp:revision>2</cp:revision>
  <dcterms:created xsi:type="dcterms:W3CDTF">2025-04-02T16:16:31Z</dcterms:created>
  <dcterms:modified xsi:type="dcterms:W3CDTF">2025-04-02T16:19:14Z</dcterms:modified>
</cp:coreProperties>
</file>